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77" r:id="rId17"/>
    <p:sldId id="294" r:id="rId18"/>
    <p:sldId id="295" r:id="rId19"/>
    <p:sldId id="298" r:id="rId20"/>
    <p:sldId id="297" r:id="rId21"/>
    <p:sldId id="299" r:id="rId22"/>
    <p:sldId id="300" r:id="rId23"/>
    <p:sldId id="310" r:id="rId24"/>
    <p:sldId id="303" r:id="rId25"/>
    <p:sldId id="311" r:id="rId26"/>
    <p:sldId id="301" r:id="rId27"/>
    <p:sldId id="302" r:id="rId28"/>
    <p:sldId id="312" r:id="rId29"/>
    <p:sldId id="304" r:id="rId30"/>
    <p:sldId id="305" r:id="rId31"/>
    <p:sldId id="306" r:id="rId32"/>
    <p:sldId id="307" r:id="rId33"/>
    <p:sldId id="308" r:id="rId34"/>
    <p:sldId id="309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F310B-006D-49D7-8DF2-CC2614807E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659C615-F606-490E-8620-30556BE4E18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gm:t>
    </dgm:pt>
    <dgm:pt modelId="{4E015FA4-72B7-437F-92BB-327E30DF4FAA}" type="parTrans" cxnId="{DBF9B751-A623-4CBE-B11C-3B0E23D7371C}">
      <dgm:prSet/>
      <dgm:spPr/>
      <dgm:t>
        <a:bodyPr/>
        <a:lstStyle/>
        <a:p>
          <a:endParaRPr lang="ru-RU"/>
        </a:p>
      </dgm:t>
    </dgm:pt>
    <dgm:pt modelId="{679AB34E-1295-4155-86F2-861CBDBF24B9}" type="sibTrans" cxnId="{DBF9B751-A623-4CBE-B11C-3B0E23D7371C}">
      <dgm:prSet/>
      <dgm:spPr/>
      <dgm:t>
        <a:bodyPr/>
        <a:lstStyle/>
        <a:p>
          <a:endParaRPr lang="ru-RU"/>
        </a:p>
      </dgm:t>
    </dgm:pt>
    <dgm:pt modelId="{7B87EF04-B8F8-4569-9158-A7769EC4F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gm:t>
    </dgm:pt>
    <dgm:pt modelId="{E7D66475-B777-40C0-AD10-D2F611C85C45}" type="parTrans" cxnId="{3D29987B-F8C8-4603-861C-39551F1DD613}">
      <dgm:prSet/>
      <dgm:spPr/>
      <dgm:t>
        <a:bodyPr/>
        <a:lstStyle/>
        <a:p>
          <a:endParaRPr lang="ru-RU"/>
        </a:p>
      </dgm:t>
    </dgm:pt>
    <dgm:pt modelId="{0B205A65-7204-40E3-ABEC-16A7140AB0D4}" type="sibTrans" cxnId="{3D29987B-F8C8-4603-861C-39551F1DD613}">
      <dgm:prSet/>
      <dgm:spPr/>
      <dgm:t>
        <a:bodyPr/>
        <a:lstStyle/>
        <a:p>
          <a:endParaRPr lang="ru-RU"/>
        </a:p>
      </dgm:t>
    </dgm:pt>
    <dgm:pt modelId="{89537595-7FCC-461F-87C5-71B85D21BA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gm:t>
    </dgm:pt>
    <dgm:pt modelId="{2493E0BF-830F-4CDD-A803-741A5BF87A55}" type="parTrans" cxnId="{4B4CFBC6-EFA5-455D-80C2-31F0990EBA78}">
      <dgm:prSet/>
      <dgm:spPr/>
      <dgm:t>
        <a:bodyPr/>
        <a:lstStyle/>
        <a:p>
          <a:endParaRPr lang="ru-RU"/>
        </a:p>
      </dgm:t>
    </dgm:pt>
    <dgm:pt modelId="{3DAF60EC-71DB-4C6A-A17F-4B6EBC5B6F4F}" type="sibTrans" cxnId="{4B4CFBC6-EFA5-455D-80C2-31F0990EBA78}">
      <dgm:prSet/>
      <dgm:spPr/>
      <dgm:t>
        <a:bodyPr/>
        <a:lstStyle/>
        <a:p>
          <a:endParaRPr lang="ru-RU"/>
        </a:p>
      </dgm:t>
    </dgm:pt>
    <dgm:pt modelId="{A23EBE3F-2149-4B34-AF11-6268EC597E84}" type="pres">
      <dgm:prSet presAssocID="{D66F310B-006D-49D7-8DF2-CC2614807E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FDD989-3506-4CC7-BC5A-F352D8DD44F2}" type="pres">
      <dgm:prSet presAssocID="{4659C615-F606-490E-8620-30556BE4E18B}" presName="hierRoot1" presStyleCnt="0">
        <dgm:presLayoutVars>
          <dgm:hierBranch/>
        </dgm:presLayoutVars>
      </dgm:prSet>
      <dgm:spPr/>
    </dgm:pt>
    <dgm:pt modelId="{3E7F6816-181C-4ED2-B277-57D5662DD503}" type="pres">
      <dgm:prSet presAssocID="{4659C615-F606-490E-8620-30556BE4E18B}" presName="rootComposite1" presStyleCnt="0"/>
      <dgm:spPr/>
    </dgm:pt>
    <dgm:pt modelId="{8AEF712E-3174-40CF-BC62-4AD264A1B92C}" type="pres">
      <dgm:prSet presAssocID="{4659C615-F606-490E-8620-30556BE4E1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C6A5F-DE22-4F81-B827-AB17BC5B5222}" type="pres">
      <dgm:prSet presAssocID="{4659C615-F606-490E-8620-30556BE4E1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8B6719-2201-45D5-8DE0-41464270F9A5}" type="pres">
      <dgm:prSet presAssocID="{4659C615-F606-490E-8620-30556BE4E18B}" presName="hierChild2" presStyleCnt="0"/>
      <dgm:spPr/>
    </dgm:pt>
    <dgm:pt modelId="{C07310CD-D854-4C1F-AECB-A9EF413AE839}" type="pres">
      <dgm:prSet presAssocID="{E7D66475-B777-40C0-AD10-D2F611C85C4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C9C3181-AE4E-4F6C-975C-DD0903FE04A0}" type="pres">
      <dgm:prSet presAssocID="{7B87EF04-B8F8-4569-9158-A7769EC4F0AC}" presName="hierRoot2" presStyleCnt="0">
        <dgm:presLayoutVars>
          <dgm:hierBranch/>
        </dgm:presLayoutVars>
      </dgm:prSet>
      <dgm:spPr/>
    </dgm:pt>
    <dgm:pt modelId="{0BD78D02-045E-4FD6-8650-97E390A9826E}" type="pres">
      <dgm:prSet presAssocID="{7B87EF04-B8F8-4569-9158-A7769EC4F0AC}" presName="rootComposite" presStyleCnt="0"/>
      <dgm:spPr/>
    </dgm:pt>
    <dgm:pt modelId="{0A597C08-FD0D-4670-A0FD-7D7F381A1333}" type="pres">
      <dgm:prSet presAssocID="{7B87EF04-B8F8-4569-9158-A7769EC4F0AC}" presName="rootText" presStyleLbl="node2" presStyleIdx="0" presStyleCnt="2" custLinFactNeighborX="1215" custLinFactNeighborY="3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26EEE-E952-4C43-B212-3DF56562604F}" type="pres">
      <dgm:prSet presAssocID="{7B87EF04-B8F8-4569-9158-A7769EC4F0AC}" presName="rootConnector" presStyleLbl="node2" presStyleIdx="0" presStyleCnt="2"/>
      <dgm:spPr/>
      <dgm:t>
        <a:bodyPr/>
        <a:lstStyle/>
        <a:p>
          <a:endParaRPr lang="ru-RU"/>
        </a:p>
      </dgm:t>
    </dgm:pt>
    <dgm:pt modelId="{E34FFC06-F30F-4355-A149-FE7D341A2583}" type="pres">
      <dgm:prSet presAssocID="{7B87EF04-B8F8-4569-9158-A7769EC4F0AC}" presName="hierChild4" presStyleCnt="0"/>
      <dgm:spPr/>
    </dgm:pt>
    <dgm:pt modelId="{39563E50-68FF-4580-B8F2-39327DDA6BF0}" type="pres">
      <dgm:prSet presAssocID="{7B87EF04-B8F8-4569-9158-A7769EC4F0AC}" presName="hierChild5" presStyleCnt="0"/>
      <dgm:spPr/>
    </dgm:pt>
    <dgm:pt modelId="{4A863663-4A28-479C-AB1F-A52C853ED9A4}" type="pres">
      <dgm:prSet presAssocID="{2493E0BF-830F-4CDD-A803-741A5BF87A55}" presName="Name35" presStyleLbl="parChTrans1D2" presStyleIdx="1" presStyleCnt="2"/>
      <dgm:spPr/>
      <dgm:t>
        <a:bodyPr/>
        <a:lstStyle/>
        <a:p>
          <a:endParaRPr lang="ru-RU"/>
        </a:p>
      </dgm:t>
    </dgm:pt>
    <dgm:pt modelId="{1DB14903-37A6-444D-82F3-A0C9209E0314}" type="pres">
      <dgm:prSet presAssocID="{89537595-7FCC-461F-87C5-71B85D21BA1D}" presName="hierRoot2" presStyleCnt="0">
        <dgm:presLayoutVars>
          <dgm:hierBranch/>
        </dgm:presLayoutVars>
      </dgm:prSet>
      <dgm:spPr/>
    </dgm:pt>
    <dgm:pt modelId="{C31FD12D-151B-411B-B14A-D807891EF515}" type="pres">
      <dgm:prSet presAssocID="{89537595-7FCC-461F-87C5-71B85D21BA1D}" presName="rootComposite" presStyleCnt="0"/>
      <dgm:spPr/>
    </dgm:pt>
    <dgm:pt modelId="{C1F059A2-DCA3-42EC-AF71-B943FFB4A9CD}" type="pres">
      <dgm:prSet presAssocID="{89537595-7FCC-461F-87C5-71B85D21BA1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730E9D-4C39-4818-8CEF-A0A4A1BF1174}" type="pres">
      <dgm:prSet presAssocID="{89537595-7FCC-461F-87C5-71B85D21BA1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B7C74C3-8937-43FA-AB21-5CA717ECEAE3}" type="pres">
      <dgm:prSet presAssocID="{89537595-7FCC-461F-87C5-71B85D21BA1D}" presName="hierChild4" presStyleCnt="0"/>
      <dgm:spPr/>
    </dgm:pt>
    <dgm:pt modelId="{0F692028-C946-4F1D-9DB9-76FA43AC90A1}" type="pres">
      <dgm:prSet presAssocID="{89537595-7FCC-461F-87C5-71B85D21BA1D}" presName="hierChild5" presStyleCnt="0"/>
      <dgm:spPr/>
    </dgm:pt>
    <dgm:pt modelId="{46DA1C32-E17F-49C9-B0DC-DD5CBA21B465}" type="pres">
      <dgm:prSet presAssocID="{4659C615-F606-490E-8620-30556BE4E18B}" presName="hierChild3" presStyleCnt="0"/>
      <dgm:spPr/>
    </dgm:pt>
  </dgm:ptLst>
  <dgm:cxnLst>
    <dgm:cxn modelId="{C040166C-430C-4EF0-8C54-21D05285EDD4}" type="presOf" srcId="{4659C615-F606-490E-8620-30556BE4E18B}" destId="{8AEF712E-3174-40CF-BC62-4AD264A1B92C}" srcOrd="0" destOrd="0" presId="urn:microsoft.com/office/officeart/2005/8/layout/orgChart1"/>
    <dgm:cxn modelId="{125FE661-670F-4172-B032-6CCB613E9CDB}" type="presOf" srcId="{2493E0BF-830F-4CDD-A803-741A5BF87A55}" destId="{4A863663-4A28-479C-AB1F-A52C853ED9A4}" srcOrd="0" destOrd="0" presId="urn:microsoft.com/office/officeart/2005/8/layout/orgChart1"/>
    <dgm:cxn modelId="{79F8215C-278B-465D-B4A6-7473D8ADC535}" type="presOf" srcId="{E7D66475-B777-40C0-AD10-D2F611C85C45}" destId="{C07310CD-D854-4C1F-AECB-A9EF413AE839}" srcOrd="0" destOrd="0" presId="urn:microsoft.com/office/officeart/2005/8/layout/orgChart1"/>
    <dgm:cxn modelId="{DBF9B751-A623-4CBE-B11C-3B0E23D7371C}" srcId="{D66F310B-006D-49D7-8DF2-CC2614807EB5}" destId="{4659C615-F606-490E-8620-30556BE4E18B}" srcOrd="0" destOrd="0" parTransId="{4E015FA4-72B7-437F-92BB-327E30DF4FAA}" sibTransId="{679AB34E-1295-4155-86F2-861CBDBF24B9}"/>
    <dgm:cxn modelId="{F59C064F-A2FF-4890-9C22-812389F930E2}" type="presOf" srcId="{D66F310B-006D-49D7-8DF2-CC2614807EB5}" destId="{A23EBE3F-2149-4B34-AF11-6268EC597E84}" srcOrd="0" destOrd="0" presId="urn:microsoft.com/office/officeart/2005/8/layout/orgChart1"/>
    <dgm:cxn modelId="{03D5AC78-FB75-4F8D-9A6D-655BA4A41038}" type="presOf" srcId="{89537595-7FCC-461F-87C5-71B85D21BA1D}" destId="{92730E9D-4C39-4818-8CEF-A0A4A1BF1174}" srcOrd="1" destOrd="0" presId="urn:microsoft.com/office/officeart/2005/8/layout/orgChart1"/>
    <dgm:cxn modelId="{D877AB0F-67DE-46D3-85FB-0CBD8857AB5F}" type="presOf" srcId="{7B87EF04-B8F8-4569-9158-A7769EC4F0AC}" destId="{5DE26EEE-E952-4C43-B212-3DF56562604F}" srcOrd="1" destOrd="0" presId="urn:microsoft.com/office/officeart/2005/8/layout/orgChart1"/>
    <dgm:cxn modelId="{4B4CFBC6-EFA5-455D-80C2-31F0990EBA78}" srcId="{4659C615-F606-490E-8620-30556BE4E18B}" destId="{89537595-7FCC-461F-87C5-71B85D21BA1D}" srcOrd="1" destOrd="0" parTransId="{2493E0BF-830F-4CDD-A803-741A5BF87A55}" sibTransId="{3DAF60EC-71DB-4C6A-A17F-4B6EBC5B6F4F}"/>
    <dgm:cxn modelId="{6016680B-2D4A-4F12-ABBE-D937E28C1835}" type="presOf" srcId="{89537595-7FCC-461F-87C5-71B85D21BA1D}" destId="{C1F059A2-DCA3-42EC-AF71-B943FFB4A9CD}" srcOrd="0" destOrd="0" presId="urn:microsoft.com/office/officeart/2005/8/layout/orgChart1"/>
    <dgm:cxn modelId="{E80671D0-9EA4-4D05-B4D9-07280E923CC4}" type="presOf" srcId="{4659C615-F606-490E-8620-30556BE4E18B}" destId="{A38C6A5F-DE22-4F81-B827-AB17BC5B5222}" srcOrd="1" destOrd="0" presId="urn:microsoft.com/office/officeart/2005/8/layout/orgChart1"/>
    <dgm:cxn modelId="{3D29987B-F8C8-4603-861C-39551F1DD613}" srcId="{4659C615-F606-490E-8620-30556BE4E18B}" destId="{7B87EF04-B8F8-4569-9158-A7769EC4F0AC}" srcOrd="0" destOrd="0" parTransId="{E7D66475-B777-40C0-AD10-D2F611C85C45}" sibTransId="{0B205A65-7204-40E3-ABEC-16A7140AB0D4}"/>
    <dgm:cxn modelId="{BE89C874-5B06-4785-B4DC-D1C3BB691351}" type="presOf" srcId="{7B87EF04-B8F8-4569-9158-A7769EC4F0AC}" destId="{0A597C08-FD0D-4670-A0FD-7D7F381A1333}" srcOrd="0" destOrd="0" presId="urn:microsoft.com/office/officeart/2005/8/layout/orgChart1"/>
    <dgm:cxn modelId="{1552DA94-4686-4280-8E09-F0AFD774EBED}" type="presParOf" srcId="{A23EBE3F-2149-4B34-AF11-6268EC597E84}" destId="{0BFDD989-3506-4CC7-BC5A-F352D8DD44F2}" srcOrd="0" destOrd="0" presId="urn:microsoft.com/office/officeart/2005/8/layout/orgChart1"/>
    <dgm:cxn modelId="{B042ABBD-8EAE-4632-9303-E19C5FE62E6E}" type="presParOf" srcId="{0BFDD989-3506-4CC7-BC5A-F352D8DD44F2}" destId="{3E7F6816-181C-4ED2-B277-57D5662DD503}" srcOrd="0" destOrd="0" presId="urn:microsoft.com/office/officeart/2005/8/layout/orgChart1"/>
    <dgm:cxn modelId="{A9377AC9-D0FF-4E99-B572-28894626E0B3}" type="presParOf" srcId="{3E7F6816-181C-4ED2-B277-57D5662DD503}" destId="{8AEF712E-3174-40CF-BC62-4AD264A1B92C}" srcOrd="0" destOrd="0" presId="urn:microsoft.com/office/officeart/2005/8/layout/orgChart1"/>
    <dgm:cxn modelId="{88E3AC03-EAC5-4EFD-8795-DD00599E10B8}" type="presParOf" srcId="{3E7F6816-181C-4ED2-B277-57D5662DD503}" destId="{A38C6A5F-DE22-4F81-B827-AB17BC5B5222}" srcOrd="1" destOrd="0" presId="urn:microsoft.com/office/officeart/2005/8/layout/orgChart1"/>
    <dgm:cxn modelId="{66421D97-BE5D-4C12-AE57-3AA85632952F}" type="presParOf" srcId="{0BFDD989-3506-4CC7-BC5A-F352D8DD44F2}" destId="{928B6719-2201-45D5-8DE0-41464270F9A5}" srcOrd="1" destOrd="0" presId="urn:microsoft.com/office/officeart/2005/8/layout/orgChart1"/>
    <dgm:cxn modelId="{12DEAE53-0C85-4583-BE77-766287329ABE}" type="presParOf" srcId="{928B6719-2201-45D5-8DE0-41464270F9A5}" destId="{C07310CD-D854-4C1F-AECB-A9EF413AE839}" srcOrd="0" destOrd="0" presId="urn:microsoft.com/office/officeart/2005/8/layout/orgChart1"/>
    <dgm:cxn modelId="{FF932AC8-7ABD-48AC-9768-2C73736574D7}" type="presParOf" srcId="{928B6719-2201-45D5-8DE0-41464270F9A5}" destId="{3C9C3181-AE4E-4F6C-975C-DD0903FE04A0}" srcOrd="1" destOrd="0" presId="urn:microsoft.com/office/officeart/2005/8/layout/orgChart1"/>
    <dgm:cxn modelId="{76D3138C-4163-4B99-A231-251AE6B3E798}" type="presParOf" srcId="{3C9C3181-AE4E-4F6C-975C-DD0903FE04A0}" destId="{0BD78D02-045E-4FD6-8650-97E390A9826E}" srcOrd="0" destOrd="0" presId="urn:microsoft.com/office/officeart/2005/8/layout/orgChart1"/>
    <dgm:cxn modelId="{34285A9F-2DFF-43A1-8B1B-25DDB143B457}" type="presParOf" srcId="{0BD78D02-045E-4FD6-8650-97E390A9826E}" destId="{0A597C08-FD0D-4670-A0FD-7D7F381A1333}" srcOrd="0" destOrd="0" presId="urn:microsoft.com/office/officeart/2005/8/layout/orgChart1"/>
    <dgm:cxn modelId="{C082C312-BF04-4F87-BD9A-FA62578ADD75}" type="presParOf" srcId="{0BD78D02-045E-4FD6-8650-97E390A9826E}" destId="{5DE26EEE-E952-4C43-B212-3DF56562604F}" srcOrd="1" destOrd="0" presId="urn:microsoft.com/office/officeart/2005/8/layout/orgChart1"/>
    <dgm:cxn modelId="{C05336BC-F66B-464E-8721-CBD2BF2F763A}" type="presParOf" srcId="{3C9C3181-AE4E-4F6C-975C-DD0903FE04A0}" destId="{E34FFC06-F30F-4355-A149-FE7D341A2583}" srcOrd="1" destOrd="0" presId="urn:microsoft.com/office/officeart/2005/8/layout/orgChart1"/>
    <dgm:cxn modelId="{D0A9E754-7A5C-4E0F-B908-F70E9DA093F8}" type="presParOf" srcId="{3C9C3181-AE4E-4F6C-975C-DD0903FE04A0}" destId="{39563E50-68FF-4580-B8F2-39327DDA6BF0}" srcOrd="2" destOrd="0" presId="urn:microsoft.com/office/officeart/2005/8/layout/orgChart1"/>
    <dgm:cxn modelId="{4C01063A-C4F2-494C-BF09-151EF35D643A}" type="presParOf" srcId="{928B6719-2201-45D5-8DE0-41464270F9A5}" destId="{4A863663-4A28-479C-AB1F-A52C853ED9A4}" srcOrd="2" destOrd="0" presId="urn:microsoft.com/office/officeart/2005/8/layout/orgChart1"/>
    <dgm:cxn modelId="{12C965D9-0981-4288-BD9B-EBC74912AEC6}" type="presParOf" srcId="{928B6719-2201-45D5-8DE0-41464270F9A5}" destId="{1DB14903-37A6-444D-82F3-A0C9209E0314}" srcOrd="3" destOrd="0" presId="urn:microsoft.com/office/officeart/2005/8/layout/orgChart1"/>
    <dgm:cxn modelId="{E1E76AE7-1F00-4DE3-A823-264C29AFEE21}" type="presParOf" srcId="{1DB14903-37A6-444D-82F3-A0C9209E0314}" destId="{C31FD12D-151B-411B-B14A-D807891EF515}" srcOrd="0" destOrd="0" presId="urn:microsoft.com/office/officeart/2005/8/layout/orgChart1"/>
    <dgm:cxn modelId="{575C060D-5A47-4396-8990-B591766FFE60}" type="presParOf" srcId="{C31FD12D-151B-411B-B14A-D807891EF515}" destId="{C1F059A2-DCA3-42EC-AF71-B943FFB4A9CD}" srcOrd="0" destOrd="0" presId="urn:microsoft.com/office/officeart/2005/8/layout/orgChart1"/>
    <dgm:cxn modelId="{3860C82B-F9F8-4AD2-85C0-D2AE78F47841}" type="presParOf" srcId="{C31FD12D-151B-411B-B14A-D807891EF515}" destId="{92730E9D-4C39-4818-8CEF-A0A4A1BF1174}" srcOrd="1" destOrd="0" presId="urn:microsoft.com/office/officeart/2005/8/layout/orgChart1"/>
    <dgm:cxn modelId="{37C7835A-7340-4EA5-98E5-C2CE553149F5}" type="presParOf" srcId="{1DB14903-37A6-444D-82F3-A0C9209E0314}" destId="{3B7C74C3-8937-43FA-AB21-5CA717ECEAE3}" srcOrd="1" destOrd="0" presId="urn:microsoft.com/office/officeart/2005/8/layout/orgChart1"/>
    <dgm:cxn modelId="{7FECF50C-35D2-4F88-9638-3E0A83390D65}" type="presParOf" srcId="{1DB14903-37A6-444D-82F3-A0C9209E0314}" destId="{0F692028-C946-4F1D-9DB9-76FA43AC90A1}" srcOrd="2" destOrd="0" presId="urn:microsoft.com/office/officeart/2005/8/layout/orgChart1"/>
    <dgm:cxn modelId="{7C942411-D625-484D-B586-F8E4CB21BC87}" type="presParOf" srcId="{0BFDD989-3506-4CC7-BC5A-F352D8DD44F2}" destId="{46DA1C32-E17F-49C9-B0DC-DD5CBA21B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63663-4A28-479C-AB1F-A52C853ED9A4}">
      <dsp:nvSpPr>
        <dsp:cNvPr id="0" name=""/>
        <dsp:cNvSpPr/>
      </dsp:nvSpPr>
      <dsp:spPr>
        <a:xfrm>
          <a:off x="4248212" y="1428711"/>
          <a:ext cx="1725576" cy="598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80"/>
              </a:lnTo>
              <a:lnTo>
                <a:pt x="1725576" y="299480"/>
              </a:lnTo>
              <a:lnTo>
                <a:pt x="1725576" y="598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310CD-D854-4C1F-AECB-A9EF413AE839}">
      <dsp:nvSpPr>
        <dsp:cNvPr id="0" name=""/>
        <dsp:cNvSpPr/>
      </dsp:nvSpPr>
      <dsp:spPr>
        <a:xfrm>
          <a:off x="2557289" y="1428711"/>
          <a:ext cx="1690922" cy="601575"/>
        </a:xfrm>
        <a:custGeom>
          <a:avLst/>
          <a:gdLst/>
          <a:ahLst/>
          <a:cxnLst/>
          <a:rect l="0" t="0" r="0" b="0"/>
          <a:pathLst>
            <a:path>
              <a:moveTo>
                <a:pt x="1690922" y="0"/>
              </a:moveTo>
              <a:lnTo>
                <a:pt x="1690922" y="302095"/>
              </a:lnTo>
              <a:lnTo>
                <a:pt x="0" y="302095"/>
              </a:lnTo>
              <a:lnTo>
                <a:pt x="0" y="601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F712E-3174-40CF-BC62-4AD264A1B92C}">
      <dsp:nvSpPr>
        <dsp:cNvPr id="0" name=""/>
        <dsp:cNvSpPr/>
      </dsp:nvSpPr>
      <dsp:spPr>
        <a:xfrm>
          <a:off x="2822115" y="2615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Природа</a:t>
          </a:r>
        </a:p>
      </dsp:txBody>
      <dsp:txXfrm>
        <a:off x="2822115" y="2615"/>
        <a:ext cx="2852193" cy="1426096"/>
      </dsp:txXfrm>
    </dsp:sp>
    <dsp:sp modelId="{0A597C08-FD0D-4670-A0FD-7D7F381A1333}">
      <dsp:nvSpPr>
        <dsp:cNvPr id="0" name=""/>
        <dsp:cNvSpPr/>
      </dsp:nvSpPr>
      <dsp:spPr>
        <a:xfrm>
          <a:off x="1131192" y="2030287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Живая</a:t>
          </a:r>
        </a:p>
      </dsp:txBody>
      <dsp:txXfrm>
        <a:off x="1131192" y="2030287"/>
        <a:ext cx="2852193" cy="1426096"/>
      </dsp:txXfrm>
    </dsp:sp>
    <dsp:sp modelId="{C1F059A2-DCA3-42EC-AF71-B943FFB4A9CD}">
      <dsp:nvSpPr>
        <dsp:cNvPr id="0" name=""/>
        <dsp:cNvSpPr/>
      </dsp:nvSpPr>
      <dsp:spPr>
        <a:xfrm>
          <a:off x="4547692" y="2027672"/>
          <a:ext cx="2852193" cy="142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4400" b="1" i="0" u="none" strike="noStrike" kern="1200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rPr>
            <a:t>Неживая</a:t>
          </a:r>
        </a:p>
      </dsp:txBody>
      <dsp:txXfrm>
        <a:off x="4547692" y="2027672"/>
        <a:ext cx="2852193" cy="142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D98B-FB6D-4A1A-B86C-670063E93CAE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6AE8E-DE2C-4717-8F00-02F8259B4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BDF24-2095-4D04-9F9C-92828281BDB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D33981-E3FB-4BAC-BDDF-6F0554C57740}" type="slidenum">
              <a:rPr lang="ru-RU"/>
              <a:pPr/>
              <a:t>33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eg"/><Relationship Id="rId3" Type="http://schemas.openxmlformats.org/officeDocument/2006/relationships/image" Target="../media/image21.gif"/><Relationship Id="rId7" Type="http://schemas.openxmlformats.org/officeDocument/2006/relationships/hyperlink" Target="http://oboigirls.narod.ru/foto/nature025.JPG" TargetMode="External"/><Relationship Id="rId12" Type="http://schemas.openxmlformats.org/officeDocument/2006/relationships/hyperlink" Target="http://oboigirls.narod.ru/foto/nature073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hyperlink" Target="http://solarleona.mylivepage.ru/image/1084/9541_848.jpg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12" Type="http://schemas.openxmlformats.org/officeDocument/2006/relationships/image" Target="../media/image46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jpeg"/><Relationship Id="rId5" Type="http://schemas.openxmlformats.org/officeDocument/2006/relationships/image" Target="../media/image39.gif"/><Relationship Id="rId10" Type="http://schemas.openxmlformats.org/officeDocument/2006/relationships/image" Target="../media/image44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wmf"/><Relationship Id="rId4" Type="http://schemas.openxmlformats.org/officeDocument/2006/relationships/image" Target="../media/image51.emf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ru/imgres?imgurl=http://entomology.ru/main_menu/shop/popular/1993-002a.gif&amp;imgrefurl=http://entomology.ru/main_menu/news/20070908.htm&amp;usg=__hYsif0AUF9RTtvpLvTmIn0_FbSc=&amp;h=95&amp;w=66&amp;sz=7&amp;hl=ru&amp;start=71&amp;um=1&amp;tbnid=D1gr5yREX3dejM:&amp;tbnh=80&amp;tbnw=56&amp;prev=/images?q=%D0%96%D0%B0%D0%BD-%D0%90%D0%BD%D1%80%D0%B8+%D0%A4%D0%B0%D0%B1%D1%80&amp;ndsp=18&amp;hl=ru&amp;client=firefox-a&amp;rls=org.mozilla:ru:official&amp;sa=N&amp;start=54&amp;um=1&amp;newwindow=1" TargetMode="External"/><Relationship Id="rId13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4.jpeg"/><Relationship Id="rId12" Type="http://schemas.openxmlformats.org/officeDocument/2006/relationships/hyperlink" Target="http://images.google.ru/imgres?imgurl=http://www.directmedia.ru/imgs/pictsmall/ir_det_10_small.jpg&amp;imgrefurl=http://www.directmedia.ru/d_catalogue/express.phtml?id=690&amp;usg=__T6TVzOZV_SUN3f8YgXIndGMqXvo=&amp;h=105&amp;w=80&amp;sz=10&amp;hl=ru&amp;start=49&amp;um=1&amp;tbnid=-6dYBugpYLIqOM:&amp;tbnh=84&amp;tbnw=64&amp;prev=/images?q=%D0%96%D0%B0%D0%BD-%D0%90%D0%BD%D1%80%D0%B8+%D0%A4%D0%B0%D0%B1%D1%80&amp;ndsp=18&amp;hl=ru&amp;client=firefox-a&amp;rls=org.mozilla:ru:official&amp;sa=N&amp;start=36&amp;um=1&amp;newwindow=1" TargetMode="External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www.ozon.ru/multimedia/books_covers/small/lg65_27_12_01.gif&amp;imgrefurl=http://www.ozon.ru/context/catalog/id/1072898/?page=17&amp;usg=__NoEh_GGDqeFqmOT58O2_yDMCXaQ=&amp;h=94&amp;w=60&amp;sz=4&amp;hl=ru&amp;start=63&amp;um=1&amp;tbnid=vccUonDy6fQxYM:&amp;tbnh=80&amp;tbnw=51&amp;prev=/images?q=%D0%96%D0%B0%D0%BD-%D0%90%D0%BD%D1%80%D0%B8+%D0%A4%D0%B0%D0%B1%D1%80&amp;ndsp=18&amp;hl=ru&amp;client=firefox-a&amp;rls=org.mozilla:ru:official&amp;sa=N&amp;start=54&amp;um=1&amp;newwindow=1" TargetMode="External"/><Relationship Id="rId11" Type="http://schemas.openxmlformats.org/officeDocument/2006/relationships/image" Target="../media/image66.jpeg"/><Relationship Id="rId5" Type="http://schemas.openxmlformats.org/officeDocument/2006/relationships/image" Target="../media/image63.jpeg"/><Relationship Id="rId10" Type="http://schemas.openxmlformats.org/officeDocument/2006/relationships/hyperlink" Target="http://images.google.ru/imgres?imgurl=http://www.ozon.ru/multimedia/audio_cd_covers/small/1001025541.gif&amp;imgrefurl=http://www.ozon.ru/context/catalog/id/1088060/&amp;usg=__RgD2BzakLLa9Ecwx51b4J5Vz5mI=&amp;h=86&amp;w=60&amp;sz=3&amp;hl=ru&amp;start=57&amp;um=1&amp;tbnid=iNoa21YBAx_GHM:&amp;tbnh=77&amp;tbnw=54&amp;prev=/images?q=%D0%96%D0%B0%D0%BD-%D0%90%D0%BD%D1%80%D0%B8+%D0%A4%D0%B0%D0%B1%D1%80&amp;ndsp=18&amp;hl=ru&amp;client=firefox-a&amp;rls=org.mozilla:ru:official&amp;sa=N&amp;start=54&amp;um=1&amp;newwindow=1" TargetMode="External"/><Relationship Id="rId4" Type="http://schemas.openxmlformats.org/officeDocument/2006/relationships/hyperlink" Target="http://images.google.ru/imgres?imgurl=http://www.books.ru/img/121892.jpg&amp;imgrefurl=http://www.books.ru/shop/books/121892&amp;usg=__cY5g5WI6H8ePMAI5BLCO6ecbTjk=&amp;h=198&amp;w=150&amp;sz=10&amp;hl=ru&amp;start=69&amp;um=1&amp;tbnid=4fF95HAcVT64NM:&amp;tbnh=104&amp;tbnw=79&amp;prev=/images?q=%D0%96%D0%B0%D0%BD-%D0%90%D0%BD%D1%80%D0%B8+%D0%A4%D0%B0%D0%B1%D1%80&amp;ndsp=18&amp;hl=ru&amp;client=firefox-a&amp;rls=org.mozilla:ru:official&amp;sa=N&amp;start=54&amp;um=1&amp;newwindow=1" TargetMode="External"/><Relationship Id="rId9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7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5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7488832" cy="18722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УРОК  12</a:t>
            </a:r>
            <a:b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«Как связаны неживая и живая природа»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6215106" cy="1785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СОСТАВЛЕНА 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МАТЕРИАЛАМ ИНТЕРНЕТА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Серикова Ю.В.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G:\анимашки\картинки\Родите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76872"/>
            <a:ext cx="2195736" cy="4581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«Перспективная начальная школа» 2 класс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77281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800" dirty="0"/>
          </a:p>
        </p:txBody>
      </p:sp>
      <p:pic>
        <p:nvPicPr>
          <p:cNvPr id="10" name="Picture 16" descr="0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84682" flipH="1">
            <a:off x="839345" y="472192"/>
            <a:ext cx="1428750" cy="1209675"/>
          </a:xfrm>
          <a:prstGeom prst="rect">
            <a:avLst/>
          </a:prstGeom>
          <a:noFill/>
        </p:spPr>
      </p:pic>
      <p:pic>
        <p:nvPicPr>
          <p:cNvPr id="12" name="Picture 16" descr="000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4122" flipH="1">
            <a:off x="213316" y="1432568"/>
            <a:ext cx="1428750" cy="120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8229600" cy="10715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Смена дня и ночи произойдёт…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своей оси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Солнца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Луны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ee7b61ee1a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pic>
        <p:nvPicPr>
          <p:cNvPr id="6" name="Рисунок 5" descr="4р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290"/>
            <a:ext cx="221454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и ответь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357298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Посмотри, мой милый друг, </a:t>
            </a:r>
            <a:br>
              <a:rPr lang="ru-RU" sz="2400" b="1" i="1" dirty="0" smtClean="0"/>
            </a:br>
            <a:r>
              <a:rPr lang="ru-RU" sz="2400" b="1" i="1" dirty="0" smtClean="0"/>
              <a:t>Что находится вокруг?</a:t>
            </a:r>
            <a:br>
              <a:rPr lang="ru-RU" sz="2400" b="1" i="1" dirty="0" smtClean="0"/>
            </a:br>
            <a:r>
              <a:rPr lang="ru-RU" sz="2400" b="1" i="1" dirty="0" smtClean="0"/>
              <a:t>Небо светло-голубое,</a:t>
            </a:r>
            <a:br>
              <a:rPr lang="ru-RU" sz="2400" b="1" i="1" dirty="0" smtClean="0"/>
            </a:br>
            <a:r>
              <a:rPr lang="ru-RU" sz="2400" b="1" i="1" dirty="0" smtClean="0"/>
              <a:t>Солнце светит золотое,</a:t>
            </a:r>
            <a:br>
              <a:rPr lang="ru-RU" sz="2400" b="1" i="1" dirty="0" smtClean="0"/>
            </a:br>
            <a:r>
              <a:rPr lang="ru-RU" sz="2400" b="1" i="1" dirty="0" smtClean="0"/>
              <a:t>Ветер листьями играет,</a:t>
            </a:r>
            <a:br>
              <a:rPr lang="ru-RU" sz="2400" b="1" i="1" dirty="0" smtClean="0"/>
            </a:br>
            <a:r>
              <a:rPr lang="ru-RU" sz="2400" b="1" i="1" dirty="0" smtClean="0"/>
              <a:t>Тучка в небе проплывает.</a:t>
            </a:r>
            <a:br>
              <a:rPr lang="ru-RU" sz="2400" b="1" i="1" dirty="0" smtClean="0"/>
            </a:br>
            <a:r>
              <a:rPr lang="ru-RU" sz="2400" b="1" i="1" dirty="0" smtClean="0"/>
              <a:t>Поле, речка и трава,</a:t>
            </a:r>
            <a:br>
              <a:rPr lang="ru-RU" sz="2400" b="1" i="1" dirty="0" smtClean="0"/>
            </a:br>
            <a:r>
              <a:rPr lang="ru-RU" sz="2400" b="1" i="1" dirty="0" smtClean="0"/>
              <a:t>Горы, воздух и листва,</a:t>
            </a:r>
            <a:br>
              <a:rPr lang="ru-RU" sz="2400" b="1" i="1" dirty="0" smtClean="0"/>
            </a:br>
            <a:r>
              <a:rPr lang="ru-RU" sz="2400" b="1" i="1" dirty="0" smtClean="0"/>
              <a:t>Птицы, звери и леса,</a:t>
            </a:r>
            <a:br>
              <a:rPr lang="ru-RU" sz="2400" b="1" i="1" dirty="0" smtClean="0"/>
            </a:br>
            <a:r>
              <a:rPr lang="ru-RU" sz="2400" b="1" i="1" dirty="0" smtClean="0"/>
              <a:t>Гром, туманы и роса.</a:t>
            </a:r>
            <a:br>
              <a:rPr lang="ru-RU" sz="2400" b="1" i="1" dirty="0" smtClean="0"/>
            </a:br>
            <a:r>
              <a:rPr lang="ru-RU" sz="2400" b="1" i="1" dirty="0" smtClean="0"/>
              <a:t>Человек и время года - </a:t>
            </a:r>
            <a:br>
              <a:rPr lang="ru-RU" sz="2400" b="1" i="1" dirty="0" smtClean="0"/>
            </a:br>
            <a:r>
              <a:rPr lang="ru-RU" sz="2400" b="1" i="1" dirty="0" smtClean="0"/>
              <a:t>Это всё вокруг… </a:t>
            </a:r>
            <a:endParaRPr lang="en-US" sz="24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86182" y="600076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rgbClr val="00206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ПРИРОДА</a:t>
            </a:r>
            <a:endParaRPr lang="ru-RU" sz="2800" b="1" i="1" spc="50" dirty="0">
              <a:ln w="11430"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User.WS001\Local Settings\Temporary Internet Files\Content.IE5\RUG7B9K9\MPj0433443000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321493"/>
            <a:ext cx="9144000" cy="717949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214346" y="1460360"/>
            <a:ext cx="9358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Природа – всё существующее во Вселенной.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863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(</a:t>
            </a:r>
            <a:r>
              <a:rPr lang="ru-RU" sz="3200" b="1" dirty="0" smtClean="0"/>
              <a:t>Словарь</a:t>
            </a:r>
            <a:r>
              <a:rPr lang="ru-RU" sz="2800" b="1" dirty="0" smtClean="0"/>
              <a:t> С.И. Ожегова)</a:t>
            </a:r>
            <a:endParaRPr lang="ru-RU" sz="2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Земноводные, амфибии. Лягушки. Зоология. Фото. Дикие животные. Природа. Картинки. Изображения. Рисунки. Фотографии. Текст. (фото с сайта www.abc.net.au) &#10;Frogs. Amphibious. Amphibia. Photo. Wild animals. Species animals. Wild nature. Zoo. Pictures. Text.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286124"/>
            <a:ext cx="9144000" cy="10715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  <a:endParaRPr lang="ru-RU" sz="5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9" name="Picture 11" descr="E:\птицы\Call of the Wild, Bald Eagle.jpg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285728"/>
            <a:ext cx="2052000" cy="15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1" name="Picture 13" descr="E:\растения\7-we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000636"/>
            <a:ext cx="2098800" cy="157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2" name="Picture 14" descr="E:\растения\калина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5000636"/>
            <a:ext cx="2097600" cy="15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3" name="Picture 15" descr="E:\грибы\11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000636"/>
            <a:ext cx="2088000" cy="160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4" name="Picture 16" descr="E:\животные\Alaskan spring cub.jp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2910" y="285728"/>
            <a:ext cx="2091600" cy="157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E:\анимации1\babochka133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85720" y="2643182"/>
            <a:ext cx="1571604" cy="1566754"/>
          </a:xfrm>
          <a:prstGeom prst="rect">
            <a:avLst/>
          </a:prstGeom>
          <a:noFill/>
        </p:spPr>
      </p:pic>
      <p:pic>
        <p:nvPicPr>
          <p:cNvPr id="1026" name="Picture 2" descr="G:\анимации1\16тит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357430"/>
            <a:ext cx="226219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анимации1\56r5.gif"/>
          <p:cNvPicPr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664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Природа\island36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Природа\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 flipV="1">
            <a:off x="3214678" y="214290"/>
            <a:ext cx="2664000" cy="199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500166" y="2857496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</a:t>
            </a:r>
            <a:endParaRPr lang="ru-RU" sz="54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E:\анимации1\57п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380" y="2571744"/>
            <a:ext cx="1779620" cy="1714512"/>
          </a:xfrm>
          <a:prstGeom prst="rect">
            <a:avLst/>
          </a:prstGeom>
          <a:noFill/>
        </p:spPr>
      </p:pic>
      <p:pic>
        <p:nvPicPr>
          <p:cNvPr id="1034" name="Picture 10" descr="Море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14290"/>
            <a:ext cx="2664000" cy="199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7" name="Picture 13" descr="E:\анимации1\7а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857496"/>
            <a:ext cx="1214446" cy="1214446"/>
          </a:xfrm>
          <a:prstGeom prst="rect">
            <a:avLst/>
          </a:prstGeom>
          <a:noFill/>
        </p:spPr>
      </p:pic>
      <p:pic>
        <p:nvPicPr>
          <p:cNvPr id="1039" name="Picture 15" descr="848.jpg">
            <a:hlinkClick r:id="rId10" tooltip="848.jpg"/>
          </p:cNvPr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1" name="Picture 17" descr="Карибское море">
            <a:hlinkClick r:id="rId12"/>
          </p:cNvPr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4500570"/>
            <a:ext cx="2772000" cy="20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744218221"/>
              </p:ext>
            </p:extLst>
          </p:nvPr>
        </p:nvGraphicFramePr>
        <p:xfrm>
          <a:off x="323528" y="260648"/>
          <a:ext cx="84964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395663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646" y="3789040"/>
            <a:ext cx="5322887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6650148" y="3789040"/>
            <a:ext cx="20594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033" idx="0"/>
          </p:cNvCxnSpPr>
          <p:nvPr/>
        </p:nvCxnSpPr>
        <p:spPr>
          <a:xfrm flipH="1">
            <a:off x="2195736" y="3789040"/>
            <a:ext cx="2576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8028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786082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с учебником с. 35</a:t>
            </a:r>
            <a:endParaRPr lang="ru-RU" sz="3600" dirty="0"/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868593" cy="627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Все объекты живой природы 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дышат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питаются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растут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размножаются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умирают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G:\животные\298947-004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5000636"/>
            <a:ext cx="1692000" cy="1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01878113_belk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1357298"/>
            <a:ext cx="1691698" cy="1455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0a4c40a6a2d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143248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c49948477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5500702"/>
            <a:ext cx="1000132" cy="1000132"/>
          </a:xfrm>
          <a:prstGeom prst="rect">
            <a:avLst/>
          </a:prstGeom>
        </p:spPr>
      </p:pic>
      <p:pic>
        <p:nvPicPr>
          <p:cNvPr id="18" name="Рисунок 17" descr="9и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500702"/>
            <a:ext cx="1039547" cy="1004895"/>
          </a:xfrm>
          <a:prstGeom prst="rect">
            <a:avLst/>
          </a:prstGeom>
        </p:spPr>
      </p:pic>
      <p:pic>
        <p:nvPicPr>
          <p:cNvPr id="19" name="Рисунок 18" descr="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572140"/>
            <a:ext cx="857256" cy="870344"/>
          </a:xfrm>
          <a:prstGeom prst="rect">
            <a:avLst/>
          </a:prstGeom>
        </p:spPr>
      </p:pic>
      <p:pic>
        <p:nvPicPr>
          <p:cNvPr id="22" name="Рисунок 21" descr="8a23908d9f75ab34209114c097cf34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929066"/>
            <a:ext cx="1285884" cy="1143008"/>
          </a:xfrm>
          <a:prstGeom prst="rect">
            <a:avLst/>
          </a:prstGeom>
        </p:spPr>
      </p:pic>
      <p:pic>
        <p:nvPicPr>
          <p:cNvPr id="23" name="Рисунок 22" descr="9fc350e157d5ca7a8a1255647ae6702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3929066"/>
            <a:ext cx="1143008" cy="11430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28992" y="785794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Неживая природа</a:t>
            </a:r>
            <a:endParaRPr lang="ru-RU" sz="28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57222" y="785794"/>
            <a:ext cx="6215106" cy="12858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Up">
              <a:avLst>
                <a:gd name="adj" fmla="val 1080000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660033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Живая природа</a:t>
            </a:r>
            <a:endParaRPr lang="ru-RU" sz="2800" b="1" spc="50" dirty="0">
              <a:ln w="11430">
                <a:solidFill>
                  <a:srgbClr val="660033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3714744" y="3929066"/>
            <a:ext cx="1752599" cy="1033466"/>
            <a:chOff x="3571868" y="3500438"/>
            <a:chExt cx="1752599" cy="1033466"/>
          </a:xfrm>
        </p:grpSpPr>
        <p:pic>
          <p:nvPicPr>
            <p:cNvPr id="33" name="Рисунок 32" descr="6м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6182" y="4000504"/>
              <a:ext cx="1538285" cy="533400"/>
            </a:xfrm>
            <a:prstGeom prst="rect">
              <a:avLst/>
            </a:prstGeom>
          </p:spPr>
        </p:pic>
        <p:pic>
          <p:nvPicPr>
            <p:cNvPr id="34" name="Рисунок 33" descr="8f3aa96b7992.gif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1868" y="3500438"/>
              <a:ext cx="1143008" cy="1016007"/>
            </a:xfrm>
            <a:prstGeom prst="rect">
              <a:avLst/>
            </a:prstGeom>
          </p:spPr>
        </p:pic>
      </p:grpSp>
      <p:pic>
        <p:nvPicPr>
          <p:cNvPr id="35" name="Рисунок 34" descr="18н.gif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5000636"/>
            <a:ext cx="1038225" cy="1447800"/>
          </a:xfrm>
          <a:prstGeom prst="rect">
            <a:avLst/>
          </a:prstGeom>
        </p:spPr>
      </p:pic>
      <p:pic>
        <p:nvPicPr>
          <p:cNvPr id="37" name="Рисунок 36" descr="21а.gif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072198" y="4071942"/>
            <a:ext cx="1000132" cy="1011123"/>
          </a:xfrm>
          <a:prstGeom prst="rect">
            <a:avLst/>
          </a:prstGeom>
        </p:spPr>
      </p:pic>
      <p:pic>
        <p:nvPicPr>
          <p:cNvPr id="41" name="Рисунок 40" descr="ПЕРСИК1.bmp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48" y="4286256"/>
            <a:ext cx="1250137" cy="1000132"/>
          </a:xfrm>
          <a:prstGeom prst="rect">
            <a:avLst/>
          </a:prstGeom>
        </p:spPr>
      </p:pic>
      <p:pic>
        <p:nvPicPr>
          <p:cNvPr id="1026" name="Picture 2" descr="G:\анимации1\70beb28ee9e35c0da756f52fcfed039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0" y="4929198"/>
            <a:ext cx="1484930" cy="16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-0.33767 0.034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0.08346 L -0.15139 0.039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11653 L 0.40747 -0.419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903 L 0.1526 -0.491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50747 -0.24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8403 L 0.22414 -0.2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73 -0.06759 L -0.45503 -0.26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62691 -0.072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8092E-6 L -0.46268 -0.11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786082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с учебником с. 36</a:t>
            </a:r>
            <a:endParaRPr lang="ru-RU" sz="3600" dirty="0"/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Земля вращается вокруг…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оси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полюса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экватора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7"/>
            <a:ext cx="250033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9" name="Picture 13" descr="6159768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681" y="1710900"/>
            <a:ext cx="6988320" cy="51471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0" y="0"/>
            <a:ext cx="8225280" cy="11434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Единство живой и неживой природы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3601" y="1142041"/>
            <a:ext cx="6988320" cy="521335"/>
          </a:xfrm>
        </p:spPr>
        <p:txBody>
          <a:bodyPr>
            <a:normAutofit fontScale="92500"/>
          </a:bodyPr>
          <a:lstStyle/>
          <a:p>
            <a:r>
              <a:rPr lang="ru-RU" sz="2500" b="1" dirty="0">
                <a:solidFill>
                  <a:srgbClr val="005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Что необходимо растениям для роста?</a:t>
            </a:r>
          </a:p>
        </p:txBody>
      </p:sp>
      <p:pic>
        <p:nvPicPr>
          <p:cNvPr id="19462" name="Picture 6" descr="MCj01233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975">
            <a:off x="-1372320" y="816566"/>
            <a:ext cx="4200480" cy="5171582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486400" y="2841419"/>
            <a:ext cx="1706400" cy="4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49287">
              <a:spcBef>
                <a:spcPct val="50000"/>
              </a:spcBef>
            </a:pPr>
            <a:r>
              <a:rPr kumimoji="1"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Воздух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51521" y="2906225"/>
            <a:ext cx="1752480" cy="4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49287">
              <a:spcBef>
                <a:spcPct val="50000"/>
              </a:spcBef>
            </a:pPr>
            <a:r>
              <a:rPr kumimoji="1"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Солнце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76160" y="3886969"/>
            <a:ext cx="1150560" cy="47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49287">
              <a:spcBef>
                <a:spcPct val="50000"/>
              </a:spcBef>
            </a:pPr>
            <a:r>
              <a:rPr kumimoji="1"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5" grpId="0"/>
      <p:bldP spid="19466" grpId="0"/>
      <p:bldP spid="19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22560" y="3466444"/>
            <a:ext cx="1441440" cy="2089659"/>
            <a:chOff x="1927" y="2160"/>
            <a:chExt cx="908" cy="1316"/>
          </a:xfrm>
        </p:grpSpPr>
        <p:pic>
          <p:nvPicPr>
            <p:cNvPr id="12291" name="Picture 3" descr="Люд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" y="2160"/>
              <a:ext cx="90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2" name="Rectangle 4"/>
            <p:cNvSpPr>
              <a:spLocks noChangeArrowheads="1"/>
            </p:cNvSpPr>
            <p:nvPr/>
          </p:nvSpPr>
          <p:spPr bwMode="auto">
            <a:xfrm>
              <a:off x="1927" y="2160"/>
              <a:ext cx="908" cy="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 defTabSz="914414"/>
              <a:endParaRPr lang="ru-RU" dirty="0"/>
            </a:p>
          </p:txBody>
        </p:sp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472" y="2323"/>
              <a:ext cx="363" cy="2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 defTabSz="914414"/>
              <a:endParaRPr lang="ru-RU" dirty="0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653" y="2614"/>
              <a:ext cx="182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algn="ctr" defTabSz="914414"/>
              <a:endParaRPr lang="ru-RU" dirty="0"/>
            </a:p>
          </p:txBody>
        </p:sp>
      </p:grp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000" y="1412789"/>
            <a:ext cx="3075840" cy="39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J01019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000" y="2500102"/>
            <a:ext cx="2257920" cy="273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22720" y="162738"/>
            <a:ext cx="8225280" cy="833847"/>
          </a:xfrm>
        </p:spPr>
        <p:txBody>
          <a:bodyPr lIns="91430" tIns="45715" rIns="91430" bIns="45715">
            <a:normAutofit fontScale="90000"/>
          </a:bodyPr>
          <a:lstStyle/>
          <a:p>
            <a:pPr hangingPunct="1"/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Связь между живой и неживой природой</a:t>
            </a:r>
          </a:p>
        </p:txBody>
      </p:sp>
      <p:sp>
        <p:nvSpPr>
          <p:cNvPr id="47113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95840" y="1142040"/>
            <a:ext cx="7695360" cy="649508"/>
          </a:xfrm>
        </p:spPr>
        <p:txBody>
          <a:bodyPr lIns="91430" tIns="45715" rIns="91430" bIns="45715"/>
          <a:lstStyle/>
          <a:p>
            <a:pPr hangingPunct="1"/>
            <a:r>
              <a:rPr lang="ru-RU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Неживая 				    Живая</a:t>
            </a:r>
          </a:p>
        </p:txBody>
      </p:sp>
      <p:pic>
        <p:nvPicPr>
          <p:cNvPr id="12298" name="Picture 10" descr="j02938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440" y="1988849"/>
            <a:ext cx="1442880" cy="15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J00864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77440" y="3624861"/>
            <a:ext cx="1952640" cy="218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j03049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957440" y="4854750"/>
            <a:ext cx="554400" cy="5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0001" y="4025223"/>
            <a:ext cx="2859840" cy="1491997"/>
            <a:chOff x="113" y="2752"/>
            <a:chExt cx="1802" cy="939"/>
          </a:xfrm>
        </p:grpSpPr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V="1">
              <a:off x="113" y="2922"/>
              <a:ext cx="180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" y="3232"/>
              <a:ext cx="180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204" y="2752"/>
              <a:ext cx="149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0" y="3385"/>
              <a:ext cx="149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3490561" y="1772827"/>
            <a:ext cx="2665440" cy="44068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3276000" y="2134305"/>
            <a:ext cx="2014560" cy="162161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3199680" y="2383451"/>
            <a:ext cx="1045440" cy="143727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9521" y="1238530"/>
            <a:ext cx="1162080" cy="10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2340000" y="2926387"/>
            <a:ext cx="1150560" cy="286591"/>
          </a:xfrm>
          <a:custGeom>
            <a:avLst/>
            <a:gdLst>
              <a:gd name="T0" fmla="*/ 863203 w 21600"/>
              <a:gd name="T1" fmla="*/ 0 h 21600"/>
              <a:gd name="T2" fmla="*/ 0 w 21600"/>
              <a:gd name="T3" fmla="*/ 143669 h 21600"/>
              <a:gd name="T4" fmla="*/ 863203 w 21600"/>
              <a:gd name="T5" fmla="*/ 287337 h 21600"/>
              <a:gd name="T6" fmla="*/ 1150938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E8E8E8"/>
              </a:gs>
              <a:gs pos="50000">
                <a:srgbClr val="99FFCC"/>
              </a:gs>
              <a:gs pos="100000">
                <a:srgbClr val="E8E8E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2988001" y="4638727"/>
            <a:ext cx="934560" cy="286590"/>
          </a:xfrm>
          <a:custGeom>
            <a:avLst/>
            <a:gdLst>
              <a:gd name="T0" fmla="*/ 701278 w 21600"/>
              <a:gd name="T1" fmla="*/ 0 h 21600"/>
              <a:gd name="T2" fmla="*/ 0 w 21600"/>
              <a:gd name="T3" fmla="*/ 143669 h 21600"/>
              <a:gd name="T4" fmla="*/ 701278 w 21600"/>
              <a:gd name="T5" fmla="*/ 287338 h 21600"/>
              <a:gd name="T6" fmla="*/ 935038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1645F"/>
              </a:gs>
              <a:gs pos="50000">
                <a:srgbClr val="02D8CE"/>
              </a:gs>
              <a:gs pos="100000">
                <a:srgbClr val="01645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3490560" y="2134304"/>
            <a:ext cx="1931040" cy="83672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 build="p"/>
      <p:bldP spid="47123" grpId="0" animBg="1"/>
      <p:bldP spid="47125" grpId="0" animBg="1"/>
      <p:bldP spid="47126" grpId="0" animBg="1"/>
      <p:bldP spid="47128" grpId="0" animBg="1"/>
      <p:bldP spid="47129" grpId="0" animBg="1"/>
      <p:bldP spid="471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526561" y="1208288"/>
            <a:ext cx="137232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43200" y="609184"/>
            <a:ext cx="4266720" cy="5847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Неживая природа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08000" y="3429001"/>
            <a:ext cx="3962880" cy="5847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FFFAF"/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8BD98B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Живая природа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5841" y="1664815"/>
            <a:ext cx="189360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63000"/>
                </a:scheme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солнце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612161" y="1664815"/>
            <a:ext cx="189360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63000"/>
                </a:scheme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воздух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59520" y="1664815"/>
            <a:ext cx="167472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63000"/>
                </a:scheme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вода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1045440" y="1208288"/>
            <a:ext cx="171936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159520" y="1208288"/>
            <a:ext cx="134064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1175040" y="2253837"/>
            <a:ext cx="1632960" cy="117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526561" y="2253837"/>
            <a:ext cx="1176480" cy="1110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5225761" y="2253837"/>
            <a:ext cx="1241280" cy="1110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31040" y="4474551"/>
            <a:ext cx="266688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081">
                  <a:alpha val="63000"/>
                </a:srgb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животные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306080" y="5520101"/>
            <a:ext cx="266688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081">
                  <a:alpha val="63000"/>
                </a:srgb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растения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171840" y="4615686"/>
            <a:ext cx="266688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081">
                  <a:alpha val="63000"/>
                </a:srgb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человек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315201" y="1664815"/>
            <a:ext cx="167472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>
                  <a:alpha val="63000"/>
                </a:scheme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земля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988321" y="1208288"/>
            <a:ext cx="137232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6727681" y="2253837"/>
            <a:ext cx="1576800" cy="1175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cxnSp>
        <p:nvCxnSpPr>
          <p:cNvPr id="16408" name="AutoShape 24"/>
          <p:cNvCxnSpPr>
            <a:cxnSpLocks noChangeShapeType="1"/>
            <a:stCxn id="16399" idx="0"/>
          </p:cNvCxnSpPr>
          <p:nvPr/>
        </p:nvCxnSpPr>
        <p:spPr bwMode="auto">
          <a:xfrm rot="5400000" flipH="1" flipV="1">
            <a:off x="1893576" y="3587487"/>
            <a:ext cx="457968" cy="13161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832640" y="5584907"/>
            <a:ext cx="2666880" cy="5232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081">
                  <a:alpha val="63000"/>
                </a:srgbClr>
              </a:gs>
            </a:gsLst>
            <a:path path="shape">
              <a:fillToRect l="50000" t="50000" r="50000" b="50000"/>
            </a:path>
          </a:gradFill>
          <a:ln w="38100" cap="rnd">
            <a:solidFill>
              <a:srgbClr val="FFC081"/>
            </a:solidFill>
            <a:prstDash val="sysDot"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lang="ru-RU" sz="2800" b="1" dirty="0">
                <a:latin typeface="Georgia" pitchFamily="18" charset="0"/>
              </a:rPr>
              <a:t>грибы</a:t>
            </a:r>
          </a:p>
        </p:txBody>
      </p:sp>
      <p:cxnSp>
        <p:nvCxnSpPr>
          <p:cNvPr id="16410" name="AutoShape 26"/>
          <p:cNvCxnSpPr>
            <a:cxnSpLocks noChangeShapeType="1"/>
            <a:stCxn id="16400" idx="0"/>
          </p:cNvCxnSpPr>
          <p:nvPr/>
        </p:nvCxnSpPr>
        <p:spPr bwMode="auto">
          <a:xfrm rot="5400000" flipH="1" flipV="1">
            <a:off x="2658165" y="4064186"/>
            <a:ext cx="1437270" cy="14745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11" name="AutoShape 27"/>
          <p:cNvCxnSpPr>
            <a:cxnSpLocks noChangeShapeType="1"/>
            <a:stCxn id="16401" idx="0"/>
          </p:cNvCxnSpPr>
          <p:nvPr/>
        </p:nvCxnSpPr>
        <p:spPr bwMode="auto">
          <a:xfrm rot="16200000" flipV="1">
            <a:off x="6816929" y="3927335"/>
            <a:ext cx="599103" cy="777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12" name="AutoShape 28"/>
          <p:cNvCxnSpPr>
            <a:cxnSpLocks noChangeShapeType="1"/>
            <a:stCxn id="16409" idx="0"/>
          </p:cNvCxnSpPr>
          <p:nvPr/>
        </p:nvCxnSpPr>
        <p:spPr bwMode="auto">
          <a:xfrm rot="16200000" flipV="1">
            <a:off x="4898082" y="4316909"/>
            <a:ext cx="1502077" cy="1033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86" grpId="0" animBg="1"/>
      <p:bldP spid="16387" grpId="0" animBg="1"/>
      <p:bldP spid="16389" grpId="0" animBg="1"/>
      <p:bldP spid="16390" grpId="0" animBg="1"/>
      <p:bldP spid="16391" grpId="0" animBg="1"/>
      <p:bldP spid="16392" grpId="0" animBg="1"/>
      <p:bldP spid="16394" grpId="0" animBg="1"/>
      <p:bldP spid="16395" grpId="0" animBg="1"/>
      <p:bldP spid="16396" grpId="0" animBg="1"/>
      <p:bldP spid="16397" grpId="0" animBg="1"/>
      <p:bldP spid="16399" grpId="0" animBg="1"/>
      <p:bldP spid="16400" grpId="0" animBg="1"/>
      <p:bldP spid="16401" grpId="0" animBg="1"/>
      <p:bldP spid="16405" grpId="0" animBg="1"/>
      <p:bldP spid="16406" grpId="0" animBg="1"/>
      <p:bldP spid="16407" grpId="0" animBg="1"/>
      <p:bldP spid="164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786082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с учебником </a:t>
            </a:r>
          </a:p>
          <a:p>
            <a:r>
              <a:rPr lang="ru-RU" sz="3600" dirty="0" smtClean="0"/>
              <a:t>Рассмотри рисунки на с.36</a:t>
            </a:r>
            <a:endParaRPr lang="ru-RU" sz="3600" dirty="0"/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142873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Существуют методы познания природы, главным из которых является всем доступный метод наблюдения.</a:t>
            </a:r>
          </a:p>
        </p:txBody>
      </p:sp>
      <p:pic>
        <p:nvPicPr>
          <p:cNvPr id="26631" name="Picture 7" descr="img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76200" cap="rnd">
            <a:solidFill>
              <a:srgbClr val="660066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786082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с учебником с.37 - 38 </a:t>
            </a:r>
          </a:p>
          <a:p>
            <a:endParaRPr lang="ru-RU" sz="3600" dirty="0"/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  <p:pic>
        <p:nvPicPr>
          <p:cNvPr id="5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68141"/>
            <a:ext cx="2123728" cy="378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69120" cy="1772827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06080" y="162738"/>
            <a:ext cx="7637760" cy="11434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Использование человеком знаний о природе на практике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85784" y="1817471"/>
            <a:ext cx="4000528" cy="5040529"/>
          </a:xfrm>
        </p:spPr>
        <p:txBody>
          <a:bodyPr/>
          <a:lstStyle/>
          <a:p>
            <a:pPr marL="77761" indent="-77761" algn="ctr"/>
            <a:r>
              <a:rPr lang="ru-RU" b="1" dirty="0">
                <a:solidFill>
                  <a:srgbClr val="005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Человек – разумная часть природы,                 он  не может существовать без использования природных богатств.</a:t>
            </a:r>
          </a:p>
        </p:txBody>
      </p:sp>
      <p:pic>
        <p:nvPicPr>
          <p:cNvPr id="24582" name="Picture 6" descr="6536732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737"/>
            <a:ext cx="564357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1236168558CXV66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9144000" cy="450057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920" y="1"/>
            <a:ext cx="8225280" cy="12858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Из данных слов составьте словосочетание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-357222" y="1285861"/>
            <a:ext cx="9715568" cy="11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5" tIns="46034" rIns="92065" bIns="46034"/>
          <a:lstStyle/>
          <a:p>
            <a:pPr marL="311045" indent="-311045" algn="ctr">
              <a:lnSpc>
                <a:spcPct val="90000"/>
              </a:lnSpc>
              <a:spcAft>
                <a:spcPts val="1293"/>
              </a:spcAft>
            </a:pPr>
            <a:r>
              <a:rPr lang="ru-RU" sz="3200" b="1" dirty="0">
                <a:solidFill>
                  <a:srgbClr val="005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Чтобы, природы, богатство, знать, законы, должен, её, использовать, человек.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286116" y="2906225"/>
            <a:ext cx="5357850" cy="205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Чтобы использовать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богатство природы,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человек должен знать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её законы.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77.net/pics/5774e14545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786082" cy="355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81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Работа с учебником с.39</a:t>
            </a:r>
          </a:p>
          <a:p>
            <a:r>
              <a:rPr lang="ru-RU" sz="3600" dirty="0" smtClean="0"/>
              <a:t>Прочитайте письмо Маши и Миши. </a:t>
            </a:r>
            <a:endParaRPr lang="ru-RU" sz="3600" dirty="0"/>
          </a:p>
        </p:txBody>
      </p:sp>
      <p:pic>
        <p:nvPicPr>
          <p:cNvPr id="4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  <p:pic>
        <p:nvPicPr>
          <p:cNvPr id="5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68141"/>
            <a:ext cx="2123728" cy="378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60641" y="-164177"/>
            <a:ext cx="8664480" cy="1104596"/>
          </a:xfrm>
        </p:spPr>
        <p:txBody>
          <a:bodyPr/>
          <a:lstStyle/>
          <a:p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Это интересно…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50319"/>
            <a:ext cx="9144000" cy="3201456"/>
          </a:xfrm>
        </p:spPr>
        <p:txBody>
          <a:bodyPr/>
          <a:lstStyle/>
          <a:p>
            <a:r>
              <a:rPr lang="ru-RU" sz="2500" b="1" dirty="0">
                <a:solidFill>
                  <a:srgbClr val="005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    Сборщицы винограда шли рано утром на работу. У дороги они заметили человека в черной широкополой шляпе, он склонился над землей, рассматривая что-то.                                                                                 Каково же было удивление женщин, когда вечером, возвращаясь домой, они застали этого человека там же , в той же позе. Кто же этот странный человек, и чем он весь день занимался? </a:t>
            </a:r>
          </a:p>
        </p:txBody>
      </p:sp>
      <p:pic>
        <p:nvPicPr>
          <p:cNvPr id="27653" name="Picture 5" descr="MCj04136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38560" cy="1110357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55681" y="3820722"/>
            <a:ext cx="6804000" cy="1699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/>
          <a:lstStyle/>
          <a:p>
            <a:pPr marL="311045" indent="-311045" algn="r">
              <a:lnSpc>
                <a:spcPct val="83000"/>
              </a:lnSpc>
              <a:spcAft>
                <a:spcPts val="1293"/>
              </a:spcAft>
            </a:pPr>
            <a:r>
              <a:rPr lang="ru-RU" sz="25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Это был замечательный французский ученый Жан- Анри Фабр. В этот день он наблюдал за повадками маленькой осы, устроившей себе норку возле дороги.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40" y="3886969"/>
            <a:ext cx="2020320" cy="2808295"/>
          </a:xfrm>
          <a:prstGeom prst="rect">
            <a:avLst/>
          </a:prstGeom>
          <a:noFill/>
          <a:ln w="5715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7656" name="Picture 8" descr="1218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280" y="5322799"/>
            <a:ext cx="1044000" cy="1372465"/>
          </a:xfrm>
          <a:prstGeom prst="rect">
            <a:avLst/>
          </a:prstGeom>
          <a:noFill/>
        </p:spPr>
      </p:pic>
      <p:pic>
        <p:nvPicPr>
          <p:cNvPr id="27657" name="Picture 9" descr="lg65_27_12_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7280" y="5563305"/>
            <a:ext cx="826560" cy="1294695"/>
          </a:xfrm>
          <a:prstGeom prst="rect">
            <a:avLst/>
          </a:prstGeom>
          <a:noFill/>
        </p:spPr>
      </p:pic>
      <p:pic>
        <p:nvPicPr>
          <p:cNvPr id="27658" name="Picture 10" descr="1993-002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5600" y="5453853"/>
            <a:ext cx="901440" cy="1288935"/>
          </a:xfrm>
          <a:prstGeom prst="rect">
            <a:avLst/>
          </a:prstGeom>
          <a:noFill/>
        </p:spPr>
      </p:pic>
      <p:pic>
        <p:nvPicPr>
          <p:cNvPr id="27659" name="Picture 11" descr="100102554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5761" y="5540262"/>
            <a:ext cx="924480" cy="1317738"/>
          </a:xfrm>
          <a:prstGeom prst="rect">
            <a:avLst/>
          </a:prstGeom>
          <a:noFill/>
        </p:spPr>
      </p:pic>
      <p:pic>
        <p:nvPicPr>
          <p:cNvPr id="27660" name="Picture 12" descr="ir_det_10_sma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12160" y="5381846"/>
            <a:ext cx="1126080" cy="1476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build="p"/>
      <p:bldP spid="27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Глобус – это…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разрисованный мяч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модель Земли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модель Луны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286124"/>
            <a:ext cx="2123728" cy="378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0" y="0"/>
            <a:ext cx="9144000" cy="115887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3000"/>
              </a:lnSpc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Задумывались ли вы о том, зачем людям нужны знания  о природе? Постарайтесь ответить на этот вопрос. Рассмотрите рисунки, может быть, они помогут вам.</a:t>
            </a:r>
          </a:p>
        </p:txBody>
      </p:sp>
      <p:pic>
        <p:nvPicPr>
          <p:cNvPr id="29702" name="Picture 6" descr="пааааааа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714884"/>
            <a:ext cx="1500198" cy="2143117"/>
          </a:xfrm>
          <a:prstGeom prst="rect">
            <a:avLst/>
          </a:prstGeom>
          <a:noFill/>
        </p:spPr>
      </p:pic>
      <p:pic>
        <p:nvPicPr>
          <p:cNvPr id="29703" name="Picture 7" descr="пчсшш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1296000" cy="2890782"/>
          </a:xfrm>
          <a:prstGeom prst="rect">
            <a:avLst/>
          </a:prstGeom>
          <a:noFill/>
        </p:spPr>
      </p:pic>
      <p:pic>
        <p:nvPicPr>
          <p:cNvPr id="29704" name="Picture 8" descr="уугнщ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210" y="3132964"/>
            <a:ext cx="1632960" cy="1229889"/>
          </a:xfrm>
          <a:prstGeom prst="rect">
            <a:avLst/>
          </a:prstGeom>
          <a:noFill/>
        </p:spPr>
      </p:pic>
      <p:pic>
        <p:nvPicPr>
          <p:cNvPr id="29705" name="Picture 9" descr="ценш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2357422" cy="2143117"/>
          </a:xfrm>
          <a:prstGeom prst="rect">
            <a:avLst/>
          </a:prstGeom>
          <a:noFill/>
        </p:spPr>
      </p:pic>
      <p:pic>
        <p:nvPicPr>
          <p:cNvPr id="29706" name="Picture 10" descr="цкг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571612"/>
            <a:ext cx="1834560" cy="1378225"/>
          </a:xfrm>
          <a:prstGeom prst="rect">
            <a:avLst/>
          </a:prstGeom>
          <a:noFill/>
        </p:spPr>
      </p:pic>
      <p:pic>
        <p:nvPicPr>
          <p:cNvPr id="29707" name="Picture 11" descr="image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214950"/>
            <a:ext cx="1285884" cy="1142039"/>
          </a:xfrm>
          <a:prstGeom prst="rect">
            <a:avLst/>
          </a:prstGeom>
          <a:noFill/>
        </p:spPr>
      </p:pic>
      <p:pic>
        <p:nvPicPr>
          <p:cNvPr id="29708" name="Picture 12" descr="вупг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14884"/>
            <a:ext cx="2381661" cy="2143116"/>
          </a:xfrm>
          <a:prstGeom prst="rect">
            <a:avLst/>
          </a:prstGeom>
          <a:noFill/>
        </p:spPr>
      </p:pic>
      <p:pic>
        <p:nvPicPr>
          <p:cNvPr id="29710" name="Picture 14" descr="нгшщ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3071810"/>
            <a:ext cx="2214578" cy="1383985"/>
          </a:xfrm>
          <a:prstGeom prst="rect">
            <a:avLst/>
          </a:prstGeom>
          <a:noFill/>
        </p:spPr>
      </p:pic>
      <p:pic>
        <p:nvPicPr>
          <p:cNvPr id="29712" name="Picture 16" descr="прл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3071810"/>
            <a:ext cx="2024640" cy="1250051"/>
          </a:xfrm>
          <a:prstGeom prst="rect">
            <a:avLst/>
          </a:prstGeom>
          <a:noFill/>
        </p:spPr>
      </p:pic>
      <p:pic>
        <p:nvPicPr>
          <p:cNvPr id="29713" name="Picture 17" descr="птиц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1500174"/>
            <a:ext cx="2286016" cy="1339341"/>
          </a:xfrm>
          <a:prstGeom prst="rect">
            <a:avLst/>
          </a:prstGeom>
          <a:noFill/>
        </p:spPr>
      </p:pic>
      <p:pic>
        <p:nvPicPr>
          <p:cNvPr id="29714" name="Picture 18" descr="репей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4160" y="1468955"/>
            <a:ext cx="1812960" cy="1507839"/>
          </a:xfrm>
          <a:prstGeom prst="rect">
            <a:avLst/>
          </a:prstGeom>
          <a:noFill/>
        </p:spPr>
      </p:pic>
      <p:pic>
        <p:nvPicPr>
          <p:cNvPr id="29698" name="Picture 2" descr="егшщ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786322"/>
            <a:ext cx="837448" cy="114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28" y="285728"/>
            <a:ext cx="4899372" cy="57150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 вот зачем!</a:t>
            </a:r>
          </a:p>
        </p:txBody>
      </p:sp>
      <p:pic>
        <p:nvPicPr>
          <p:cNvPr id="30727" name="Picture 7" descr="пчсшш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941041" cy="2571768"/>
          </a:xfrm>
          <a:prstGeom prst="rect">
            <a:avLst/>
          </a:prstGeom>
          <a:noFill/>
        </p:spPr>
      </p:pic>
      <p:pic>
        <p:nvPicPr>
          <p:cNvPr id="30728" name="Picture 8" descr="пааааааа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2716330" cy="2230795"/>
          </a:xfrm>
          <a:prstGeom prst="rect">
            <a:avLst/>
          </a:prstGeom>
          <a:noFill/>
        </p:spPr>
      </p:pic>
      <p:pic>
        <p:nvPicPr>
          <p:cNvPr id="30729" name="Picture 9" descr="цен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816" y="3786190"/>
            <a:ext cx="3807184" cy="3071810"/>
          </a:xfrm>
          <a:prstGeom prst="rect">
            <a:avLst/>
          </a:prstGeom>
          <a:noFill/>
        </p:spPr>
      </p:pic>
      <p:pic>
        <p:nvPicPr>
          <p:cNvPr id="30730" name="Picture 10" descr="цкг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3857620" cy="3286124"/>
          </a:xfrm>
          <a:prstGeom prst="rect">
            <a:avLst/>
          </a:prstGeom>
          <a:noFill/>
        </p:spPr>
      </p:pic>
      <p:sp>
        <p:nvSpPr>
          <p:cNvPr id="30738" name="AutoShape 18"/>
          <p:cNvSpPr>
            <a:spLocks noChangeArrowheads="1"/>
          </p:cNvSpPr>
          <p:nvPr/>
        </p:nvSpPr>
        <p:spPr bwMode="auto">
          <a:xfrm rot="18239757">
            <a:off x="3287423" y="2248953"/>
            <a:ext cx="741600" cy="914496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 rot="16200000">
            <a:off x="4203290" y="5438518"/>
            <a:ext cx="778839" cy="914496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38" grpId="0" animBg="1"/>
      <p:bldP spid="307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уугнщ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716126"/>
            <a:ext cx="3429024" cy="1621610"/>
          </a:xfrm>
          <a:prstGeom prst="rect">
            <a:avLst/>
          </a:prstGeom>
          <a:noFill/>
          <a:ln w="38100" cap="rnd">
            <a:solidFill>
              <a:srgbClr val="990000"/>
            </a:solidFill>
            <a:prstDash val="sysDot"/>
            <a:miter lim="800000"/>
            <a:headEnd/>
            <a:tailEnd/>
          </a:ln>
        </p:spPr>
      </p:pic>
      <p:pic>
        <p:nvPicPr>
          <p:cNvPr id="33795" name="Picture 3" descr="вуп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4164"/>
            <a:ext cx="4546080" cy="2253836"/>
          </a:xfrm>
          <a:prstGeom prst="rect">
            <a:avLst/>
          </a:prstGeom>
          <a:noFill/>
          <a:ln w="38100" cap="rnd">
            <a:solidFill>
              <a:srgbClr val="990000"/>
            </a:solidFill>
            <a:prstDash val="sysDot"/>
            <a:miter lim="800000"/>
            <a:headEnd/>
            <a:tailEnd/>
          </a:ln>
        </p:spPr>
      </p:pic>
      <p:pic>
        <p:nvPicPr>
          <p:cNvPr id="33796" name="Picture 4" descr="ен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70410"/>
            <a:ext cx="4500562" cy="2187589"/>
          </a:xfrm>
          <a:prstGeom prst="rect">
            <a:avLst/>
          </a:prstGeom>
          <a:noFill/>
          <a:ln w="38100" cap="rnd">
            <a:solidFill>
              <a:srgbClr val="990000"/>
            </a:solidFill>
            <a:prstDash val="sysDot"/>
            <a:miter lim="800000"/>
            <a:headEnd/>
            <a:tailEnd/>
          </a:ln>
        </p:spPr>
      </p:pic>
      <p:pic>
        <p:nvPicPr>
          <p:cNvPr id="33797" name="Picture 5" descr="пт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356678" cy="2277457"/>
          </a:xfrm>
          <a:prstGeom prst="rect">
            <a:avLst/>
          </a:prstGeom>
          <a:noFill/>
          <a:ln w="57150" cap="rnd">
            <a:solidFill>
              <a:schemeClr val="accent2"/>
            </a:solidFill>
            <a:prstDash val="sysDot"/>
            <a:miter lim="800000"/>
            <a:headEnd/>
            <a:tailEnd/>
          </a:ln>
        </p:spPr>
      </p:pic>
      <p:pic>
        <p:nvPicPr>
          <p:cNvPr id="33798" name="Picture 6" descr="пр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"/>
            <a:ext cx="3443318" cy="2337366"/>
          </a:xfrm>
          <a:prstGeom prst="rect">
            <a:avLst/>
          </a:prstGeom>
          <a:noFill/>
          <a:ln w="57150" cap="rnd">
            <a:solidFill>
              <a:schemeClr val="accent2"/>
            </a:solidFill>
            <a:prstDash val="sysDot"/>
            <a:miter lim="800000"/>
            <a:headEnd/>
            <a:tailEnd/>
          </a:ln>
        </p:spPr>
      </p:pic>
      <p:sp>
        <p:nvSpPr>
          <p:cNvPr id="12" name="Выгнутая влево стрелка 11"/>
          <p:cNvSpPr>
            <a:spLocks noChangeArrowheads="1"/>
          </p:cNvSpPr>
          <p:nvPr/>
        </p:nvSpPr>
        <p:spPr bwMode="auto">
          <a:xfrm rot="572665">
            <a:off x="783361" y="3168333"/>
            <a:ext cx="2302560" cy="1356622"/>
          </a:xfrm>
          <a:prstGeom prst="curvedRightArrow">
            <a:avLst>
              <a:gd name="adj1" fmla="val 593"/>
              <a:gd name="adj2" fmla="val 25593"/>
              <a:gd name="adj3" fmla="val 46405"/>
            </a:avLst>
          </a:prstGeom>
          <a:solidFill>
            <a:srgbClr val="990000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defTabSz="914414"/>
            <a:endParaRPr lang="ru-RU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16200000">
            <a:off x="4038442" y="827467"/>
            <a:ext cx="741677" cy="189504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" name="Выгнутая влево стрелка 11"/>
          <p:cNvSpPr>
            <a:spLocks noChangeArrowheads="1"/>
          </p:cNvSpPr>
          <p:nvPr/>
        </p:nvSpPr>
        <p:spPr bwMode="auto">
          <a:xfrm rot="21123583" flipH="1">
            <a:off x="5486401" y="3233141"/>
            <a:ext cx="2596320" cy="1356622"/>
          </a:xfrm>
          <a:prstGeom prst="curvedRightArrow">
            <a:avLst>
              <a:gd name="adj1" fmla="val 593"/>
              <a:gd name="adj2" fmla="val 25593"/>
              <a:gd name="adj3" fmla="val 52325"/>
            </a:avLst>
          </a:prstGeom>
          <a:solidFill>
            <a:srgbClr val="990000"/>
          </a:solidFill>
          <a:ln w="25400" algn="ctr">
            <a:solidFill>
              <a:srgbClr val="990000"/>
            </a:solidFill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defTabSz="914414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802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егш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2571736" cy="2357430"/>
          </a:xfrm>
          <a:prstGeom prst="rect">
            <a:avLst/>
          </a:prstGeom>
          <a:noFill/>
        </p:spPr>
      </p:pic>
      <p:pic>
        <p:nvPicPr>
          <p:cNvPr id="31748" name="Picture 4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572008"/>
            <a:ext cx="2714612" cy="2285992"/>
          </a:xfrm>
          <a:prstGeom prst="rect">
            <a:avLst/>
          </a:prstGeom>
          <a:noFill/>
        </p:spPr>
      </p:pic>
      <p:pic>
        <p:nvPicPr>
          <p:cNvPr id="31749" name="Picture 5" descr="нгш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72008"/>
            <a:ext cx="3786214" cy="2285992"/>
          </a:xfrm>
          <a:prstGeom prst="rect">
            <a:avLst/>
          </a:prstGeom>
          <a:noFill/>
        </p:spPr>
      </p:pic>
      <p:pic>
        <p:nvPicPr>
          <p:cNvPr id="31750" name="Picture 6" descr="реп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8215370" cy="3357585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 defTabSz="449287">
              <a:spcBef>
                <a:spcPct val="50000"/>
              </a:spcBef>
            </a:pPr>
            <a:r>
              <a:rPr kumimoji="1" lang="ru-RU" sz="29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Колючки репейника послужили аналогом для застежек-липучек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 rot="2846320">
            <a:off x="2075722" y="2595972"/>
            <a:ext cx="741677" cy="189504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 rot="7200011">
            <a:off x="6716842" y="2460598"/>
            <a:ext cx="741677" cy="1895040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311361" y="3037279"/>
            <a:ext cx="349920" cy="1895239"/>
          </a:xfrm>
          <a:prstGeom prst="moon">
            <a:avLst>
              <a:gd name="adj" fmla="val 34389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 animBg="1"/>
      <p:bldP spid="31753" grpId="0" animBg="1"/>
      <p:bldP spid="317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1063037_1110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305"/>
            <a:ext cx="9144000" cy="625169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40" y="1142041"/>
            <a:ext cx="9012960" cy="489939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Природа живая и неживая</a:t>
            </a:r>
            <a:r>
              <a:rPr lang="en-US" sz="3600" b="1" dirty="0">
                <a:solidFill>
                  <a:srgbClr val="FFFF00"/>
                </a:solidFill>
                <a:latin typeface="Georgia" pitchFamily="18" charset="0"/>
              </a:rPr>
              <a:t>;</a:t>
            </a: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Далекая и близкая</a:t>
            </a:r>
            <a:r>
              <a:rPr lang="en-US" sz="3600" b="1" dirty="0">
                <a:solidFill>
                  <a:srgbClr val="FFFF00"/>
                </a:solidFill>
                <a:latin typeface="Georgia" pitchFamily="18" charset="0"/>
              </a:rPr>
              <a:t>;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Известная и неизвестная</a:t>
            </a:r>
            <a:r>
              <a:rPr lang="en-US" sz="3600" b="1" dirty="0">
                <a:solidFill>
                  <a:srgbClr val="FFFF00"/>
                </a:solidFill>
                <a:latin typeface="Georgia" pitchFamily="18" charset="0"/>
              </a:rPr>
              <a:t>;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Всегда едина</a:t>
            </a:r>
            <a:r>
              <a:rPr lang="en-US" sz="3600" b="1" dirty="0">
                <a:solidFill>
                  <a:srgbClr val="FFFF00"/>
                </a:solidFill>
                <a:latin typeface="Georgia" pitchFamily="18" charset="0"/>
              </a:rPr>
              <a:t>;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В ней нет ничего лишнего и ненужного</a:t>
            </a:r>
            <a:r>
              <a:rPr lang="en-US" sz="3600" b="1" dirty="0">
                <a:solidFill>
                  <a:srgbClr val="FFFF00"/>
                </a:solidFill>
                <a:latin typeface="Georgia" pitchFamily="18" charset="0"/>
              </a:rPr>
              <a:t>;</a:t>
            </a:r>
            <a:endParaRPr lang="ru-RU" sz="3600" b="1" dirty="0">
              <a:solidFill>
                <a:srgbClr val="FFFF0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FFFF00"/>
                </a:solidFill>
                <a:latin typeface="Georgia" pitchFamily="18" charset="0"/>
              </a:rPr>
              <a:t>В природе все имеет свое место и значение.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819361" y="476690"/>
            <a:ext cx="8324640" cy="110459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64000" y="0"/>
            <a:ext cx="5562721" cy="8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defTabSz="449287"/>
            <a:r>
              <a:rPr lang="ru-RU" sz="4900" b="1" dirty="0">
                <a:solidFill>
                  <a:srgbClr val="FF3300"/>
                </a:solidFill>
                <a:latin typeface="Georgia" pitchFamily="18" charset="0"/>
              </a:rPr>
              <a:t>Таким образом: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928670"/>
            <a:ext cx="4584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Домашнее задание:</a:t>
            </a:r>
          </a:p>
          <a:p>
            <a:r>
              <a:rPr lang="ru-RU" sz="4000" dirty="0" smtClean="0"/>
              <a:t>   с.35 - 36, пересказ</a:t>
            </a:r>
            <a:endParaRPr lang="ru-RU" sz="4000" dirty="0"/>
          </a:p>
        </p:txBody>
      </p:sp>
      <p:pic>
        <p:nvPicPr>
          <p:cNvPr id="3" name="Picture 2" descr="G:\анимашки\картинки\девоч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000364" cy="5214950"/>
          </a:xfrm>
          <a:prstGeom prst="rect">
            <a:avLst/>
          </a:prstGeom>
          <a:noFill/>
        </p:spPr>
      </p:pic>
      <p:pic>
        <p:nvPicPr>
          <p:cNvPr id="4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68141"/>
            <a:ext cx="2123728" cy="378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Экватор делит земной шар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3 полушария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2 полушария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4 полушария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214555"/>
            <a:ext cx="2500330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Солнце – это…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звезда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планета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спутник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3"/>
            <a:ext cx="2286016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Звезда, которую можно увидеть днём, это…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Венера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Луна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Солнце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2" descr="G:\анимашки\картинки\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500307"/>
            <a:ext cx="235745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1. 360 дней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2. 300 дней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3. 365 дней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Земной год – это…</a:t>
            </a:r>
          </a:p>
        </p:txBody>
      </p:sp>
      <p:pic>
        <p:nvPicPr>
          <p:cNvPr id="6" name="Picture 2" descr="G:\анимашки\картинки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71612"/>
            <a:ext cx="2673129" cy="501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1. юге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2. востоке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3. севере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Солнце восходит на…</a:t>
            </a:r>
          </a:p>
        </p:txBody>
      </p:sp>
      <p:pic>
        <p:nvPicPr>
          <p:cNvPr id="6" name="Picture 2" descr="G:\анимашки\картинки\мальчи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500306"/>
            <a:ext cx="271464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0"/>
            <a:ext cx="8229600" cy="10715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ea typeface="+mj-ea"/>
                <a:cs typeface="Times New Roman" pitchFamily="18" charset="0"/>
              </a:rPr>
              <a:t>Смена времён года произойдёт…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85720" y="928671"/>
            <a:ext cx="8858280" cy="4786346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своей оси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Солнца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если Земля сделает оборот вокруг Луны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557</Words>
  <Application>Microsoft Office PowerPoint</Application>
  <PresentationFormat>Экран (4:3)</PresentationFormat>
  <Paragraphs>113</Paragraphs>
  <Slides>35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УРОК  12  «Как связаны неживая и живая природа» </vt:lpstr>
      <vt:lpstr>Земля вращается вокруг…</vt:lpstr>
      <vt:lpstr>Глобус – это…</vt:lpstr>
      <vt:lpstr>Экватор делит земной шар на:</vt:lpstr>
      <vt:lpstr>Солнце – это…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Единство живой и неживой природы </vt:lpstr>
      <vt:lpstr>Связь между живой и неживой природой</vt:lpstr>
      <vt:lpstr>Слайд 22</vt:lpstr>
      <vt:lpstr>Слайд 23</vt:lpstr>
      <vt:lpstr>Слайд 24</vt:lpstr>
      <vt:lpstr>Слайд 25</vt:lpstr>
      <vt:lpstr> Использование человеком знаний о природе на практике</vt:lpstr>
      <vt:lpstr>Из данных слов составьте словосочетание</vt:lpstr>
      <vt:lpstr>Слайд 28</vt:lpstr>
      <vt:lpstr>Это интересно…</vt:lpstr>
      <vt:lpstr>Слайд 30</vt:lpstr>
      <vt:lpstr>Слайд 31</vt:lpstr>
      <vt:lpstr>Слайд 32</vt:lpstr>
      <vt:lpstr>Слайд 33</vt:lpstr>
      <vt:lpstr> 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Хаос</cp:lastModifiedBy>
  <cp:revision>16</cp:revision>
  <dcterms:created xsi:type="dcterms:W3CDTF">2014-06-09T16:54:14Z</dcterms:created>
  <dcterms:modified xsi:type="dcterms:W3CDTF">2017-11-27T19:28:04Z</dcterms:modified>
</cp:coreProperties>
</file>