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6" r:id="rId2"/>
    <p:sldId id="287" r:id="rId3"/>
    <p:sldId id="278" r:id="rId4"/>
    <p:sldId id="279" r:id="rId5"/>
    <p:sldId id="313" r:id="rId6"/>
    <p:sldId id="280" r:id="rId7"/>
    <p:sldId id="281" r:id="rId8"/>
    <p:sldId id="257" r:id="rId9"/>
    <p:sldId id="259" r:id="rId10"/>
    <p:sldId id="260" r:id="rId11"/>
    <p:sldId id="262" r:id="rId12"/>
    <p:sldId id="261" r:id="rId13"/>
    <p:sldId id="263" r:id="rId14"/>
    <p:sldId id="293" r:id="rId15"/>
    <p:sldId id="265" r:id="rId16"/>
    <p:sldId id="266" r:id="rId17"/>
    <p:sldId id="267" r:id="rId18"/>
    <p:sldId id="283" r:id="rId19"/>
    <p:sldId id="294" r:id="rId20"/>
    <p:sldId id="295" r:id="rId21"/>
    <p:sldId id="284" r:id="rId22"/>
    <p:sldId id="282" r:id="rId23"/>
    <p:sldId id="268" r:id="rId24"/>
    <p:sldId id="269" r:id="rId25"/>
    <p:sldId id="270" r:id="rId26"/>
    <p:sldId id="271" r:id="rId27"/>
    <p:sldId id="272" r:id="rId28"/>
    <p:sldId id="273" r:id="rId29"/>
    <p:sldId id="274" r:id="rId30"/>
    <p:sldId id="275" r:id="rId31"/>
    <p:sldId id="276" r:id="rId32"/>
    <p:sldId id="277" r:id="rId33"/>
    <p:sldId id="285" r:id="rId34"/>
    <p:sldId id="286" r:id="rId35"/>
    <p:sldId id="288" r:id="rId36"/>
    <p:sldId id="296" r:id="rId37"/>
    <p:sldId id="289" r:id="rId38"/>
    <p:sldId id="290" r:id="rId39"/>
    <p:sldId id="306" r:id="rId40"/>
    <p:sldId id="307" r:id="rId41"/>
    <p:sldId id="305" r:id="rId42"/>
    <p:sldId id="301" r:id="rId43"/>
    <p:sldId id="291" r:id="rId44"/>
    <p:sldId id="292" r:id="rId45"/>
    <p:sldId id="297" r:id="rId46"/>
    <p:sldId id="298" r:id="rId47"/>
    <p:sldId id="299" r:id="rId48"/>
    <p:sldId id="300" r:id="rId49"/>
    <p:sldId id="302" r:id="rId50"/>
    <p:sldId id="303" r:id="rId51"/>
    <p:sldId id="308" r:id="rId52"/>
    <p:sldId id="309" r:id="rId53"/>
    <p:sldId id="310" r:id="rId54"/>
    <p:sldId id="311" r:id="rId5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441" autoAdjust="0"/>
  </p:normalViewPr>
  <p:slideViewPr>
    <p:cSldViewPr>
      <p:cViewPr>
        <p:scale>
          <a:sx n="90" d="100"/>
          <a:sy n="90" d="100"/>
        </p:scale>
        <p:origin x="-2208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5390D-F90B-4CBD-8FE9-2C3860101F5B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82E8D2-C3F2-4DCF-A665-541FC4134F0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E8D2-C3F2-4DCF-A665-541FC4134F01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E8D2-C3F2-4DCF-A665-541FC4134F01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2E8D2-C3F2-4DCF-A665-541FC4134F01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60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3203F-4C1E-4B98-ACBC-62F5E593B76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371" name="Rectangle 59"/>
          <p:cNvSpPr>
            <a:spLocks noChangeArrowheads="1"/>
          </p:cNvSpPr>
          <p:nvPr userDrawn="1"/>
        </p:nvSpPr>
        <p:spPr bwMode="auto">
          <a:xfrm>
            <a:off x="0" y="6673334"/>
            <a:ext cx="10903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n-lt"/>
                <a:ea typeface="Calibri" pitchFamily="34" charset="0"/>
                <a:cs typeface="Rod" pitchFamily="49" charset="-79"/>
              </a:rPr>
              <a:t>© Фокина Лидия Петровна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+mn-lt"/>
              <a:cs typeface="Rod" pitchFamily="49" charset="-79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ru-RU" sz="6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944" y="3886200"/>
            <a:ext cx="4752528" cy="235111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Составила: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Серикова Юлия Викторовна, </a:t>
            </a:r>
            <a:endParaRPr lang="ru-RU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>
              <a:defRPr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МБОУ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«СОШ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№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28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»</a:t>
            </a:r>
          </a:p>
          <a:p>
            <a:pPr>
              <a:defRPr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г.Ставрополя</a:t>
            </a:r>
          </a:p>
          <a:p>
            <a:pPr>
              <a:defRPr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2017 год</a:t>
            </a:r>
            <a:endParaRPr lang="ru-RU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1560" y="1124744"/>
            <a:ext cx="7920880" cy="2354560"/>
          </a:xfrm>
          <a:prstGeom prst="roundRect">
            <a:avLst/>
          </a:prstGeom>
          <a:solidFill>
            <a:srgbClr val="92D050"/>
          </a:solidFill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124744"/>
            <a:ext cx="8496817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Стихи – «</a:t>
            </a:r>
            <a:r>
              <a:rPr lang="ru-RU" sz="48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запоминалки</a:t>
            </a:r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» </a:t>
            </a:r>
          </a:p>
          <a:p>
            <a:pPr algn="ctr"/>
            <a:r>
              <a:rPr lang="ru-RU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на правила русского языка</a:t>
            </a:r>
          </a:p>
          <a:p>
            <a:pPr algn="ctr"/>
            <a:r>
              <a:rPr lang="ru-RU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 начальной школе</a:t>
            </a:r>
            <a:endParaRPr lang="ru-RU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Приставка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Перед корнем есть </a:t>
            </a:r>
            <a:r>
              <a:rPr lang="ru-RU" sz="4400" b="1" i="1" dirty="0" smtClean="0">
                <a:solidFill>
                  <a:srgbClr val="FF0000"/>
                </a:solidFill>
              </a:rPr>
              <a:t>приставка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,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Слитно пишется она,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И при помощи приставки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Образуются слова.</a:t>
            </a:r>
            <a:endParaRPr lang="ru-RU" sz="4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0178" name="Picture 2" descr="https://im1-tub-ru.yandex.net/i?id=3aeeddee70b12988e1db8b7886ff055b&amp;n=33&amp;h=215&amp;w=2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4077072"/>
            <a:ext cx="2257425" cy="2047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Корень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Общая часть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         Родственных слов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         Корнем зовется –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         Ответ наш готов.</a:t>
            </a:r>
            <a:endParaRPr lang="ru-RU" sz="4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9154" name="Picture 2" descr="http://top-bal.ru/pars_docs/refs/83/82841/82841_html_m39ef843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4077072"/>
            <a:ext cx="2448272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>Суффикс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После корня он стоит,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Слово новое звучит.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Обозначу уголком –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Называю суффиксом.</a:t>
            </a:r>
            <a:endParaRPr lang="ru-RU" sz="4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8130" name="Picture 2" descr="http://poznaemvmeste.ru/images/2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564904"/>
            <a:ext cx="2448272" cy="3398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Окончание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     На конце любого слова</a:t>
            </a:r>
            <a:b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  Окончанье ищем снова.</a:t>
            </a:r>
            <a:b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  Изменяемая часть</a:t>
            </a:r>
            <a:b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  С другим словом держит связь.</a:t>
            </a:r>
            <a:b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Основа слова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Та часть слова, которая изменяется,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Окончанием называется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Остальная же часть слова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Называется </a:t>
            </a:r>
            <a:r>
              <a:rPr lang="ru-RU" sz="4400" b="1" i="1" u="sng" dirty="0" smtClean="0">
                <a:solidFill>
                  <a:srgbClr val="FF0000"/>
                </a:solidFill>
              </a:rPr>
              <a:t>основой.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6084" name="Picture 4" descr="http://znaika.ru/synopsis_content/76e54f7b5fd03ccb45877a4a57a592e1eb6baaf1c80357b9f3745e/Morfema.files/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3748" y="4437112"/>
            <a:ext cx="4536504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>Имя существительное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500" b="1" i="1" dirty="0" smtClean="0">
                <a:solidFill>
                  <a:schemeClr val="accent3">
                    <a:lumMod val="50000"/>
                  </a:schemeClr>
                </a:solidFill>
              </a:rPr>
              <a:t>Часть речи удивительна –</a:t>
            </a:r>
            <a:br>
              <a:rPr lang="ru-RU" sz="35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500" b="1" i="1" dirty="0" smtClean="0">
                <a:solidFill>
                  <a:schemeClr val="accent3">
                    <a:lumMod val="50000"/>
                  </a:schemeClr>
                </a:solidFill>
              </a:rPr>
              <a:t>Зовется существительным.</a:t>
            </a:r>
            <a:br>
              <a:rPr lang="ru-RU" sz="35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500" b="1" i="1" dirty="0" smtClean="0">
                <a:solidFill>
                  <a:schemeClr val="accent3">
                    <a:lumMod val="50000"/>
                  </a:schemeClr>
                </a:solidFill>
              </a:rPr>
              <a:t>Предмет обозначает,</a:t>
            </a:r>
            <a:br>
              <a:rPr lang="ru-RU" sz="35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500" b="1" i="1" dirty="0" smtClean="0">
                <a:solidFill>
                  <a:schemeClr val="accent3">
                    <a:lumMod val="50000"/>
                  </a:schemeClr>
                </a:solidFill>
              </a:rPr>
              <a:t>На </a:t>
            </a:r>
            <a:r>
              <a:rPr lang="ru-RU" sz="4200" b="1" i="1" dirty="0" smtClean="0">
                <a:solidFill>
                  <a:srgbClr val="FF0000"/>
                </a:solidFill>
              </a:rPr>
              <a:t>Кто? Что?</a:t>
            </a:r>
            <a:r>
              <a:rPr lang="ru-RU" sz="3500" b="1" i="1" dirty="0" smtClean="0">
                <a:solidFill>
                  <a:schemeClr val="accent3">
                    <a:lumMod val="50000"/>
                  </a:schemeClr>
                </a:solidFill>
              </a:rPr>
              <a:t> Отвечает.</a:t>
            </a:r>
            <a:br>
              <a:rPr lang="ru-RU" sz="35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sz="3500" b="1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3500" b="1" i="1" dirty="0" smtClean="0">
                <a:solidFill>
                  <a:schemeClr val="accent3">
                    <a:lumMod val="50000"/>
                  </a:schemeClr>
                </a:solidFill>
              </a:rPr>
              <a:t>    </a:t>
            </a:r>
            <a:r>
              <a:rPr lang="ru-RU" sz="3500" b="1" i="1" dirty="0" smtClean="0">
                <a:solidFill>
                  <a:srgbClr val="7030A0"/>
                </a:solidFill>
              </a:rPr>
              <a:t>Предметы, отвечающие на вопросы Кто? Что?</a:t>
            </a:r>
            <a:br>
              <a:rPr lang="ru-RU" sz="3500" b="1" i="1" dirty="0" smtClean="0">
                <a:solidFill>
                  <a:srgbClr val="7030A0"/>
                </a:solidFill>
              </a:rPr>
            </a:br>
            <a:r>
              <a:rPr lang="ru-RU" sz="3500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5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500" b="1" i="1" dirty="0" smtClean="0">
                <a:solidFill>
                  <a:schemeClr val="accent3">
                    <a:lumMod val="50000"/>
                  </a:schemeClr>
                </a:solidFill>
              </a:rPr>
              <a:t>Про людей, зверей и рыб,</a:t>
            </a:r>
            <a:br>
              <a:rPr lang="ru-RU" sz="35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500" b="1" i="1" dirty="0" smtClean="0">
                <a:solidFill>
                  <a:schemeClr val="accent3">
                    <a:lumMod val="50000"/>
                  </a:schemeClr>
                </a:solidFill>
              </a:rPr>
              <a:t>Насекомых и всех птиц</a:t>
            </a:r>
            <a:br>
              <a:rPr lang="ru-RU" sz="35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500" b="1" i="1" dirty="0" smtClean="0">
                <a:solidFill>
                  <a:schemeClr val="accent3">
                    <a:lumMod val="50000"/>
                  </a:schemeClr>
                </a:solidFill>
              </a:rPr>
              <a:t>Спросим дружно –</a:t>
            </a:r>
            <a:r>
              <a:rPr lang="ru-RU" sz="4600" b="1" i="1" dirty="0" smtClean="0">
                <a:solidFill>
                  <a:srgbClr val="FF0000"/>
                </a:solidFill>
              </a:rPr>
              <a:t> кто </a:t>
            </a:r>
            <a:r>
              <a:rPr lang="ru-RU" sz="3500" b="1" i="1" dirty="0" smtClean="0">
                <a:solidFill>
                  <a:schemeClr val="accent3">
                    <a:lumMod val="50000"/>
                  </a:schemeClr>
                </a:solidFill>
              </a:rPr>
              <a:t>они?</a:t>
            </a:r>
            <a:br>
              <a:rPr lang="ru-RU" sz="35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500" b="1" i="1" dirty="0" smtClean="0">
                <a:solidFill>
                  <a:schemeClr val="accent3">
                    <a:lumMod val="50000"/>
                  </a:schemeClr>
                </a:solidFill>
              </a:rPr>
              <a:t>Всем предметам остальным</a:t>
            </a:r>
            <a:br>
              <a:rPr lang="ru-RU" sz="35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5700" b="1" i="1" dirty="0" smtClean="0">
                <a:solidFill>
                  <a:srgbClr val="FF0000"/>
                </a:solidFill>
              </a:rPr>
              <a:t>Что?</a:t>
            </a:r>
            <a:r>
              <a:rPr lang="ru-RU" sz="3500" b="1" i="1" dirty="0" smtClean="0">
                <a:solidFill>
                  <a:schemeClr val="accent3">
                    <a:lumMod val="50000"/>
                  </a:schemeClr>
                </a:solidFill>
              </a:rPr>
              <a:t> Вопрос мы зададим.</a:t>
            </a:r>
            <a:endParaRPr lang="ru-RU" sz="35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/>
            </a:r>
            <a:br>
              <a:rPr lang="ru-RU" b="1" i="1" dirty="0" smtClean="0">
                <a:solidFill>
                  <a:srgbClr val="7030A0"/>
                </a:solidFill>
              </a:rPr>
            </a:br>
            <a:r>
              <a:rPr lang="ru-RU" b="1" i="1" dirty="0" smtClean="0">
                <a:solidFill>
                  <a:srgbClr val="7030A0"/>
                </a:solidFill>
              </a:rPr>
              <a:t>Имя прилагательное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Признак предмета обозначает,</a:t>
            </a:r>
            <a:b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На вопросы </a:t>
            </a:r>
            <a:r>
              <a:rPr lang="ru-RU" sz="4400" b="1" i="1" dirty="0" smtClean="0">
                <a:solidFill>
                  <a:srgbClr val="FF0000"/>
                </a:solidFill>
              </a:rPr>
              <a:t>Какое? Какая, Какие? Какой?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 отвечает.</a:t>
            </a:r>
            <a:b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К существительному прилагается</a:t>
            </a:r>
            <a:b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Прилагательным называется.</a:t>
            </a:r>
            <a:b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Согласуется с ним везде.</a:t>
            </a:r>
            <a:b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В роде, числе, падеже.</a:t>
            </a:r>
            <a:endParaRPr lang="ru-RU" sz="36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Глагол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Часть речи спросит</a:t>
            </a:r>
            <a:b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ru-RU" sz="4000" b="1" i="1" dirty="0" smtClean="0">
                <a:solidFill>
                  <a:srgbClr val="FF0000"/>
                </a:solidFill>
              </a:rPr>
              <a:t>Что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же </a:t>
            </a:r>
            <a:r>
              <a:rPr lang="ru-RU" sz="4000" b="1" i="1" dirty="0" smtClean="0">
                <a:solidFill>
                  <a:srgbClr val="FF0000"/>
                </a:solidFill>
              </a:rPr>
              <a:t>делать</a:t>
            </a:r>
            <a:r>
              <a:rPr lang="ru-RU" sz="3600" b="1" i="1" dirty="0" smtClean="0">
                <a:solidFill>
                  <a:srgbClr val="FF0000"/>
                </a:solidFill>
              </a:rPr>
              <a:t>?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ru-RU" sz="4000" b="1" i="1" dirty="0" smtClean="0">
                <a:solidFill>
                  <a:srgbClr val="FF0000"/>
                </a:solidFill>
              </a:rPr>
              <a:t>Что сделал 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ты?</a:t>
            </a:r>
            <a:b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ru-RU" sz="4000" b="1" i="1" dirty="0" smtClean="0">
                <a:solidFill>
                  <a:srgbClr val="FF0000"/>
                </a:solidFill>
              </a:rPr>
              <a:t>Что будешь делать</a:t>
            </a:r>
            <a:r>
              <a:rPr lang="ru-RU" sz="3600" b="1" i="1" dirty="0" smtClean="0">
                <a:solidFill>
                  <a:srgbClr val="FF0000"/>
                </a:solidFill>
              </a:rPr>
              <a:t>?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 Глаголом важно себя называет</a:t>
            </a:r>
            <a:b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ru-RU" sz="3600" b="1" i="1" u="sng" dirty="0" smtClean="0">
                <a:solidFill>
                  <a:srgbClr val="FF0000"/>
                </a:solidFill>
              </a:rPr>
              <a:t>Действие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3600" b="1" i="1" u="sng" dirty="0" smtClean="0">
                <a:solidFill>
                  <a:srgbClr val="FF0000"/>
                </a:solidFill>
              </a:rPr>
              <a:t>предмета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обозначает.</a:t>
            </a:r>
            <a:endParaRPr lang="ru-RU" sz="36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>
                <a:solidFill>
                  <a:srgbClr val="7030A0"/>
                </a:solidFill>
              </a:rPr>
              <a:t>Глаголы - исключения</a:t>
            </a:r>
            <a:r>
              <a:rPr lang="ru-RU" b="1" dirty="0" smtClean="0">
                <a:solidFill>
                  <a:srgbClr val="7030A0"/>
                </a:solidFill>
              </a:rPr>
              <a:t/>
            </a:r>
            <a:br>
              <a:rPr lang="ru-RU" b="1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</a:t>
            </a:r>
            <a:r>
              <a:rPr lang="ru-RU" sz="4800" b="1" dirty="0" smtClean="0">
                <a:solidFill>
                  <a:srgbClr val="FF0000"/>
                </a:solidFill>
              </a:rPr>
              <a:t>11 глаголов исключений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    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Ко второму же спряженью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  Отнесем мы без сомненья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  Все глаголы, что на </a:t>
            </a:r>
            <a:r>
              <a:rPr lang="ru-RU" sz="4800" b="1" i="1" dirty="0" smtClean="0">
                <a:solidFill>
                  <a:srgbClr val="FF0000"/>
                </a:solidFill>
              </a:rPr>
              <a:t>-</a:t>
            </a:r>
            <a:r>
              <a:rPr lang="ru-RU" sz="4800" b="1" i="1" dirty="0" err="1" smtClean="0">
                <a:solidFill>
                  <a:srgbClr val="FF0000"/>
                </a:solidFill>
              </a:rPr>
              <a:t>ить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,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  </a:t>
            </a:r>
            <a:r>
              <a:rPr lang="ru-RU" sz="4000" b="1" i="1" dirty="0" smtClean="0">
                <a:solidFill>
                  <a:srgbClr val="7030A0"/>
                </a:solidFill>
              </a:rPr>
              <a:t>Исключая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4000" b="1" i="1" dirty="0" smtClean="0">
                <a:solidFill>
                  <a:srgbClr val="7030A0"/>
                </a:solidFill>
              </a:rPr>
              <a:t>брить, стелить.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  А еще</a:t>
            </a:r>
            <a:r>
              <a:rPr lang="ru-RU" sz="4000" b="1" i="1" dirty="0" smtClean="0">
                <a:solidFill>
                  <a:srgbClr val="FF0000"/>
                </a:solidFill>
              </a:rPr>
              <a:t>: смотреть, обидеть,</a:t>
            </a:r>
            <a:br>
              <a:rPr lang="ru-RU" sz="4000" b="1" i="1" dirty="0" smtClean="0">
                <a:solidFill>
                  <a:srgbClr val="FF0000"/>
                </a:solidFill>
              </a:rPr>
            </a:br>
            <a:r>
              <a:rPr lang="ru-RU" sz="4000" b="1" i="1" dirty="0" smtClean="0">
                <a:solidFill>
                  <a:srgbClr val="FF0000"/>
                </a:solidFill>
              </a:rPr>
              <a:t>    слышать, видеть, ненавидеть,</a:t>
            </a:r>
            <a:br>
              <a:rPr lang="ru-RU" sz="4000" b="1" i="1" dirty="0" smtClean="0">
                <a:solidFill>
                  <a:srgbClr val="FF0000"/>
                </a:solidFill>
              </a:rPr>
            </a:br>
            <a:r>
              <a:rPr lang="ru-RU" sz="4000" b="1" i="1" dirty="0" smtClean="0">
                <a:solidFill>
                  <a:srgbClr val="FF0000"/>
                </a:solidFill>
              </a:rPr>
              <a:t>    гнать, дышать, держать, терпеть,</a:t>
            </a:r>
            <a:br>
              <a:rPr lang="ru-RU" sz="4000" b="1" i="1" dirty="0" smtClean="0">
                <a:solidFill>
                  <a:srgbClr val="FF0000"/>
                </a:solidFill>
              </a:rPr>
            </a:br>
            <a:r>
              <a:rPr lang="ru-RU" sz="4000" b="1" i="1" dirty="0" smtClean="0">
                <a:solidFill>
                  <a:srgbClr val="FF0000"/>
                </a:solidFill>
              </a:rPr>
              <a:t>    И зависеть, и вертеть.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 Вы запомните, друзья,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 Их на </a:t>
            </a:r>
            <a:r>
              <a:rPr lang="ru-RU" sz="6000" b="1" i="1" dirty="0" smtClean="0">
                <a:solidFill>
                  <a:srgbClr val="FF0000"/>
                </a:solidFill>
              </a:rPr>
              <a:t>Е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спрягать нельзя.</a:t>
            </a:r>
            <a:endParaRPr lang="ru-RU" sz="4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i="1" dirty="0" smtClean="0">
                <a:solidFill>
                  <a:srgbClr val="7030A0"/>
                </a:solidFill>
              </a:rPr>
              <a:t>-ТСЯ/-ТЬСЯ в глаголах</a:t>
            </a:r>
            <a:r>
              <a:rPr lang="ru-RU" i="1" dirty="0" smtClean="0">
                <a:solidFill>
                  <a:srgbClr val="7030A0"/>
                </a:solidFill>
              </a:rPr>
              <a:t/>
            </a:r>
            <a:br>
              <a:rPr lang="ru-RU" i="1" dirty="0" smtClean="0">
                <a:solidFill>
                  <a:srgbClr val="7030A0"/>
                </a:solidFill>
              </a:rPr>
            </a:b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В зимний вечер звёздный, тихий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Снег что </a:t>
            </a:r>
            <a:r>
              <a:rPr lang="ru-RU" sz="4000" b="1" i="1" dirty="0" err="1" smtClean="0">
                <a:solidFill>
                  <a:schemeClr val="accent3">
                    <a:lumMod val="50000"/>
                  </a:schemeClr>
                </a:solidFill>
              </a:rPr>
              <a:t>дела</a:t>
            </a:r>
            <a:r>
              <a:rPr lang="ru-RU" sz="4000" b="1" i="1" dirty="0" err="1" smtClean="0">
                <a:solidFill>
                  <a:srgbClr val="FF0000"/>
                </a:solidFill>
              </a:rPr>
              <a:t>еТ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? </a:t>
            </a:r>
            <a:r>
              <a:rPr lang="ru-RU" sz="4000" b="1" i="1" dirty="0" err="1" smtClean="0">
                <a:solidFill>
                  <a:schemeClr val="accent3">
                    <a:lumMod val="50000"/>
                  </a:schemeClr>
                </a:solidFill>
              </a:rPr>
              <a:t>Кружи</a:t>
            </a:r>
            <a:r>
              <a:rPr lang="ru-RU" sz="4000" b="1" i="1" dirty="0" err="1" smtClean="0">
                <a:solidFill>
                  <a:srgbClr val="FF0000"/>
                </a:solidFill>
              </a:rPr>
              <a:t>ТСЯ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. 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И пора уже до завтра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Всем что </a:t>
            </a:r>
            <a:r>
              <a:rPr lang="ru-RU" sz="4000" b="1" i="1" dirty="0" err="1" smtClean="0">
                <a:solidFill>
                  <a:schemeClr val="accent3">
                    <a:lumMod val="50000"/>
                  </a:schemeClr>
                </a:solidFill>
              </a:rPr>
              <a:t>дела</a:t>
            </a:r>
            <a:r>
              <a:rPr lang="ru-RU" sz="4000" b="1" i="1" dirty="0" err="1" smtClean="0">
                <a:solidFill>
                  <a:srgbClr val="FF0000"/>
                </a:solidFill>
              </a:rPr>
              <a:t>ТЬ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? </a:t>
            </a:r>
          </a:p>
          <a:p>
            <a:pPr>
              <a:buNone/>
            </a:pP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Спать </a:t>
            </a:r>
            <a:r>
              <a:rPr lang="ru-RU" sz="4000" b="1" i="1" dirty="0" err="1" smtClean="0">
                <a:solidFill>
                  <a:schemeClr val="accent3">
                    <a:lumMod val="50000"/>
                  </a:schemeClr>
                </a:solidFill>
              </a:rPr>
              <a:t>ложи</a:t>
            </a:r>
            <a:r>
              <a:rPr lang="ru-RU" sz="4000" b="1" i="1" dirty="0" err="1" smtClean="0">
                <a:solidFill>
                  <a:srgbClr val="FF0000"/>
                </a:solidFill>
              </a:rPr>
              <a:t>ТЬСЯ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. </a:t>
            </a:r>
          </a:p>
          <a:p>
            <a:pPr>
              <a:buNone/>
            </a:pP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Алфавит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А Б В Г Д Е Ё Ж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– прикатили на еже. </a:t>
            </a:r>
          </a:p>
          <a:p>
            <a:pPr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З И Й К Л М Н О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– дружно вылезли</a:t>
            </a:r>
          </a:p>
          <a:p>
            <a:pPr>
              <a:buNone/>
            </a:pP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                             в  окно. </a:t>
            </a:r>
          </a:p>
          <a:p>
            <a:pPr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П Р С Т У Ф Х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– оседлали петуха. </a:t>
            </a:r>
          </a:p>
          <a:p>
            <a:pPr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Ц Ч Ш Щ Э Ю Я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– вот и все мои друзья ! </a:t>
            </a:r>
          </a:p>
          <a:p>
            <a:pPr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Ъ  Ы  Ь 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– не запомнятся никак.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i="1" dirty="0" smtClean="0">
                <a:solidFill>
                  <a:srgbClr val="7030A0"/>
                </a:solidFill>
              </a:rPr>
              <a:t>Ударение в личных формах глагола </a:t>
            </a:r>
            <a:r>
              <a:rPr lang="ru-RU" b="1" i="1" dirty="0" smtClean="0">
                <a:solidFill>
                  <a:srgbClr val="FF0000"/>
                </a:solidFill>
              </a:rPr>
              <a:t>«позвонить» </a:t>
            </a:r>
            <a:r>
              <a:rPr lang="ru-RU" b="1" i="1" dirty="0" smtClean="0">
                <a:solidFill>
                  <a:srgbClr val="7030A0"/>
                </a:solidFill>
              </a:rPr>
              <a:t>падает на звук </a:t>
            </a:r>
            <a:r>
              <a:rPr lang="ru-RU" b="1" i="1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Мой сосед-незнайка стонет, 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Телефон его не </a:t>
            </a:r>
            <a:r>
              <a:rPr lang="ru-RU" sz="4000" b="1" i="1" dirty="0" err="1" smtClean="0">
                <a:solidFill>
                  <a:schemeClr val="accent3">
                    <a:lumMod val="50000"/>
                  </a:schemeClr>
                </a:solidFill>
              </a:rPr>
              <a:t>зв</a:t>
            </a:r>
            <a:r>
              <a:rPr lang="ru-RU" sz="4000" b="1" i="1" dirty="0" err="1" smtClean="0">
                <a:solidFill>
                  <a:srgbClr val="FF0000"/>
                </a:solidFill>
              </a:rPr>
              <a:t>О</a:t>
            </a:r>
            <a:r>
              <a:rPr lang="ru-RU" sz="4000" b="1" i="1" dirty="0" err="1" smtClean="0">
                <a:solidFill>
                  <a:schemeClr val="accent3">
                    <a:lumMod val="50000"/>
                  </a:schemeClr>
                </a:solidFill>
              </a:rPr>
              <a:t>нит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. 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Аппарат-хитрец молчит, 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Ждет, когда кто </a:t>
            </a:r>
            <a:r>
              <a:rPr lang="ru-RU" sz="4000" b="1" i="1" dirty="0" err="1" smtClean="0">
                <a:solidFill>
                  <a:schemeClr val="accent3">
                    <a:lumMod val="50000"/>
                  </a:schemeClr>
                </a:solidFill>
              </a:rPr>
              <a:t>позвон</a:t>
            </a:r>
            <a:r>
              <a:rPr lang="ru-RU" sz="4000" b="1" i="1" dirty="0" err="1" smtClean="0">
                <a:solidFill>
                  <a:srgbClr val="FF0000"/>
                </a:solidFill>
              </a:rPr>
              <a:t>И</a:t>
            </a:r>
            <a:r>
              <a:rPr lang="ru-RU" sz="4000" b="1" i="1" dirty="0" err="1" smtClean="0">
                <a:solidFill>
                  <a:schemeClr val="accent3">
                    <a:lumMod val="50000"/>
                  </a:schemeClr>
                </a:solidFill>
              </a:rPr>
              <a:t>т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.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>
                <a:solidFill>
                  <a:srgbClr val="7030A0"/>
                </a:solidFill>
              </a:rPr>
              <a:t>Род имён существительных</a:t>
            </a:r>
            <a:r>
              <a:rPr lang="ru-RU" b="1" dirty="0" smtClean="0">
                <a:solidFill>
                  <a:srgbClr val="7030A0"/>
                </a:solidFill>
              </a:rPr>
              <a:t/>
            </a:r>
            <a:br>
              <a:rPr lang="ru-RU" b="1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К слову я подставлю </a:t>
            </a:r>
            <a:r>
              <a:rPr lang="ru-RU" sz="3600" b="1" i="1" dirty="0" smtClean="0">
                <a:solidFill>
                  <a:srgbClr val="FF0000"/>
                </a:solidFill>
              </a:rPr>
              <a:t>«мой» 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-</a:t>
            </a:r>
            <a:b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   Это значит род </a:t>
            </a:r>
            <a:r>
              <a:rPr lang="ru-RU" sz="3600" b="1" i="1" dirty="0" smtClean="0">
                <a:solidFill>
                  <a:srgbClr val="FF0000"/>
                </a:solidFill>
              </a:rPr>
              <a:t>мужской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b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   </a:t>
            </a:r>
            <a:r>
              <a:rPr lang="ru-RU" sz="3600" b="1" i="1" dirty="0" smtClean="0">
                <a:solidFill>
                  <a:srgbClr val="FF0000"/>
                </a:solidFill>
              </a:rPr>
              <a:t>Женский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род – запомню я –</a:t>
            </a:r>
            <a:b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   То, про что скажу </a:t>
            </a:r>
            <a:r>
              <a:rPr lang="ru-RU" sz="3600" b="1" i="1" dirty="0" smtClean="0">
                <a:solidFill>
                  <a:srgbClr val="FF0000"/>
                </a:solidFill>
              </a:rPr>
              <a:t>«моя».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   </a:t>
            </a:r>
            <a:r>
              <a:rPr lang="ru-RU" sz="3600" b="1" i="1" dirty="0" smtClean="0">
                <a:solidFill>
                  <a:srgbClr val="FF0000"/>
                </a:solidFill>
              </a:rPr>
              <a:t>Средний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род оно </a:t>
            </a:r>
            <a:r>
              <a:rPr lang="ru-RU" sz="3600" b="1" i="1" dirty="0" smtClean="0">
                <a:solidFill>
                  <a:srgbClr val="FF0000"/>
                </a:solidFill>
              </a:rPr>
              <a:t>«моё» 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-</a:t>
            </a:r>
            <a:b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   Вот и выучил я всё.</a:t>
            </a:r>
            <a:b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sz="36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>
                <a:solidFill>
                  <a:srgbClr val="7030A0"/>
                </a:solidFill>
              </a:rPr>
              <a:t>Что такое склонение?</a:t>
            </a:r>
            <a:r>
              <a:rPr lang="ru-RU" b="1" dirty="0" smtClean="0">
                <a:solidFill>
                  <a:srgbClr val="7030A0"/>
                </a:solidFill>
              </a:rPr>
              <a:t/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Слово быстро изменяю,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 Пишу его по падежам.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 Склоненьем это называю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 Запомнить это надо нам.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sz="4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>Три склонения имён существительных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Существительным зовусь,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u="sng" dirty="0" smtClean="0">
                <a:solidFill>
                  <a:schemeClr val="accent3">
                    <a:lumMod val="50000"/>
                  </a:schemeClr>
                </a:solidFill>
              </a:rPr>
              <a:t>На три склонения делюсь: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u="sng" dirty="0" smtClean="0">
                <a:solidFill>
                  <a:srgbClr val="FF0000"/>
                </a:solidFill>
              </a:rPr>
              <a:t>1 склонение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 – с окончаньем </a:t>
            </a:r>
            <a:r>
              <a:rPr lang="ru-RU" b="1" i="1" dirty="0" smtClean="0">
                <a:solidFill>
                  <a:srgbClr val="FF0000"/>
                </a:solidFill>
              </a:rPr>
              <a:t>– А и Я –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Рода женского и мужского, друзья.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u="sng" dirty="0" smtClean="0">
                <a:solidFill>
                  <a:srgbClr val="FF0000"/>
                </a:solidFill>
              </a:rPr>
              <a:t>2 склонение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 – род мужской </a:t>
            </a:r>
            <a:r>
              <a:rPr lang="ru-RU" b="1" i="1" dirty="0" smtClean="0">
                <a:solidFill>
                  <a:srgbClr val="FF0000"/>
                </a:solidFill>
              </a:rPr>
              <a:t>без окончанья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,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А средний род </a:t>
            </a:r>
            <a:r>
              <a:rPr lang="ru-RU" b="1" i="1" dirty="0" smtClean="0">
                <a:solidFill>
                  <a:srgbClr val="FF0000"/>
                </a:solidFill>
              </a:rPr>
              <a:t>– О – Е –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плавное звучанье.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u="sng" dirty="0" smtClean="0">
                <a:solidFill>
                  <a:srgbClr val="FF0000"/>
                </a:solidFill>
              </a:rPr>
              <a:t>3 склонение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 – род </a:t>
            </a:r>
            <a:r>
              <a:rPr lang="ru-RU" b="1" i="1" dirty="0" smtClean="0">
                <a:solidFill>
                  <a:srgbClr val="FF0000"/>
                </a:solidFill>
              </a:rPr>
              <a:t>женский с Ь на конце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всех слов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Запомни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- это правило для всех учеников!</a:t>
            </a:r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Падежи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Есть шесть братьев падежей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Нет на свете их дружней.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Согласованно живут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И порядок стерегут.</a:t>
            </a:r>
            <a:endParaRPr lang="ru-RU" sz="4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Именительный падеж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Самый главный он из всех.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На вопросы </a:t>
            </a:r>
            <a:r>
              <a:rPr lang="ru-RU" sz="4000" b="1" i="1" dirty="0" smtClean="0">
                <a:solidFill>
                  <a:srgbClr val="FF0000"/>
                </a:solidFill>
              </a:rPr>
              <a:t>кто? что?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 отвечает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rgbClr val="FF0000"/>
                </a:solidFill>
              </a:rPr>
              <a:t>Подлежащим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в предложении бывает.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sz="4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Родительный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А теперь падеж родительный,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Он не менее значительный.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rgbClr val="FF0000"/>
                </a:solidFill>
              </a:rPr>
              <a:t>Нет кого? чего?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 – волнуется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И с предлогом в рифму согласуется.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ru-RU" sz="4000" b="1" i="1" dirty="0" smtClean="0">
                <a:solidFill>
                  <a:srgbClr val="7030A0"/>
                </a:solidFill>
              </a:rPr>
              <a:t>Около, с, для, без, от, из, до, у, вокруг, кроме, после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.)</a:t>
            </a:r>
            <a:endParaRPr lang="ru-RU" sz="4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Дательный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    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Дательный падеж – добряк,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Всё стремится делать так: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rgbClr val="FF0000"/>
                </a:solidFill>
              </a:rPr>
              <a:t>Дать кому? чему?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 Быстрей –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По к (а) – предлогов нет дружней!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sz="4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Винительный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   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Винительный падеж всегда любуется,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rgbClr val="FF0000"/>
                </a:solidFill>
              </a:rPr>
              <a:t>Вижу что? кого?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 волнуется,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rgbClr val="7030A0"/>
                </a:solidFill>
              </a:rPr>
              <a:t>Через, в и на, за, про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 –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С предлогом согласуется легко.</a:t>
            </a:r>
            <a:endParaRPr lang="ru-RU" sz="4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Творительный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   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Творительный падеж вещает,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rgbClr val="FF0000"/>
                </a:solidFill>
              </a:rPr>
              <a:t>Гордиться кем? И чем?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 решает.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Предлоги: </a:t>
            </a:r>
            <a:r>
              <a:rPr lang="ru-RU" sz="4000" b="1" i="1" dirty="0" smtClean="0">
                <a:solidFill>
                  <a:srgbClr val="7030A0"/>
                </a:solidFill>
              </a:rPr>
              <a:t>между, с и над, за, под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Со словами дружбу бережёт.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sz="4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>
                <a:solidFill>
                  <a:srgbClr val="7030A0"/>
                </a:solidFill>
              </a:rPr>
              <a:t>Правописание большой буквы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                   </a:t>
            </a:r>
          </a:p>
          <a:p>
            <a:pPr>
              <a:buNone/>
            </a:pP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            Имена, фамилии,</a:t>
            </a:r>
          </a:p>
          <a:p>
            <a:pPr>
              <a:buNone/>
            </a:pP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            Клички, города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         Все с заглавной буквы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         Пишутся всегда.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sz="4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Предложный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    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Предложный вам сулит успех,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rgbClr val="FF0000"/>
                </a:solidFill>
              </a:rPr>
              <a:t>О ком? О чём? Он думает 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о всех.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Предлоги он свои не забывает,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5400" b="1" i="1" dirty="0" smtClean="0">
                <a:solidFill>
                  <a:srgbClr val="7030A0"/>
                </a:solidFill>
              </a:rPr>
              <a:t>При, в, об, о, на </a:t>
            </a:r>
          </a:p>
          <a:p>
            <a:pPr>
              <a:buNone/>
            </a:pPr>
            <a:r>
              <a:rPr lang="ru-RU" sz="4000" b="1" i="1" dirty="0" smtClean="0">
                <a:solidFill>
                  <a:srgbClr val="7030A0"/>
                </a:solidFill>
              </a:rPr>
              <a:t>                    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- он громко восклицает.</a:t>
            </a:r>
            <a:endParaRPr lang="ru-RU" sz="4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>
                <a:solidFill>
                  <a:srgbClr val="7030A0"/>
                </a:solidFill>
              </a:rPr>
              <a:t>Падежные предлоги</a:t>
            </a:r>
            <a:r>
              <a:rPr lang="ru-RU" b="1" dirty="0" smtClean="0">
                <a:solidFill>
                  <a:srgbClr val="7030A0"/>
                </a:solidFill>
              </a:rPr>
              <a:t/>
            </a:r>
            <a:br>
              <a:rPr lang="ru-RU" b="1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i="1" dirty="0" smtClean="0">
                <a:solidFill>
                  <a:srgbClr val="FF0000"/>
                </a:solidFill>
              </a:rPr>
              <a:t>И.п.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 –</a:t>
            </a:r>
            <a:r>
              <a:rPr lang="ru-RU" sz="4000" b="1" i="1" dirty="0" smtClean="0"/>
              <a:t/>
            </a:r>
            <a:br>
              <a:rPr lang="ru-RU" sz="4000" b="1" i="1" dirty="0" smtClean="0"/>
            </a:br>
            <a:r>
              <a:rPr lang="ru-RU" sz="4000" b="1" i="1" dirty="0" smtClean="0">
                <a:solidFill>
                  <a:srgbClr val="FF0000"/>
                </a:solidFill>
              </a:rPr>
              <a:t>Р.п.</a:t>
            </a:r>
            <a:r>
              <a:rPr lang="ru-RU" sz="4000" b="1" i="1" dirty="0" smtClean="0"/>
              <a:t> 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– около, с, для, без, от, из, до, у, вокруг, после, кроме.</a:t>
            </a:r>
            <a:r>
              <a:rPr lang="ru-RU" sz="4000" b="1" i="1" dirty="0" smtClean="0"/>
              <a:t/>
            </a:r>
            <a:br>
              <a:rPr lang="ru-RU" sz="4000" b="1" i="1" dirty="0" smtClean="0"/>
            </a:br>
            <a:r>
              <a:rPr lang="ru-RU" sz="4000" b="1" i="1" dirty="0" smtClean="0">
                <a:solidFill>
                  <a:srgbClr val="FF0000"/>
                </a:solidFill>
              </a:rPr>
              <a:t>Д.п.</a:t>
            </a:r>
            <a:r>
              <a:rPr lang="ru-RU" sz="4000" b="1" i="1" dirty="0" smtClean="0"/>
              <a:t> 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– по, к (а).</a:t>
            </a:r>
            <a:r>
              <a:rPr lang="ru-RU" sz="4000" b="1" i="1" dirty="0" smtClean="0"/>
              <a:t/>
            </a:r>
            <a:br>
              <a:rPr lang="ru-RU" sz="4000" b="1" i="1" dirty="0" smtClean="0"/>
            </a:br>
            <a:r>
              <a:rPr lang="ru-RU" sz="4000" b="1" i="1" dirty="0" smtClean="0">
                <a:solidFill>
                  <a:srgbClr val="FF0000"/>
                </a:solidFill>
              </a:rPr>
              <a:t>В.п.</a:t>
            </a:r>
            <a:r>
              <a:rPr lang="ru-RU" sz="4000" b="1" i="1" dirty="0" smtClean="0"/>
              <a:t> 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– через, в, на, за, про.</a:t>
            </a:r>
            <a:r>
              <a:rPr lang="ru-RU" sz="4000" b="1" i="1" dirty="0" smtClean="0"/>
              <a:t/>
            </a:r>
            <a:br>
              <a:rPr lang="ru-RU" sz="4000" b="1" i="1" dirty="0" smtClean="0"/>
            </a:br>
            <a:r>
              <a:rPr lang="ru-RU" sz="4000" b="1" i="1" dirty="0" smtClean="0">
                <a:solidFill>
                  <a:srgbClr val="FF0000"/>
                </a:solidFill>
              </a:rPr>
              <a:t>Т.п. 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– перед, с, над, за, под, между.</a:t>
            </a:r>
            <a:r>
              <a:rPr lang="ru-RU" sz="4000" b="1" i="1" dirty="0" smtClean="0"/>
              <a:t/>
            </a:r>
            <a:br>
              <a:rPr lang="ru-RU" sz="4000" b="1" i="1" dirty="0" smtClean="0"/>
            </a:br>
            <a:r>
              <a:rPr lang="ru-RU" sz="4000" b="1" i="1" dirty="0" smtClean="0">
                <a:solidFill>
                  <a:srgbClr val="FF0000"/>
                </a:solidFill>
              </a:rPr>
              <a:t>П.п. 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– при, в, об, о, на.</a:t>
            </a:r>
            <a:endParaRPr lang="ru-RU" sz="4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>Однородные члены предложения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  <a:t>Если стоят однородные члены,</a:t>
            </a:r>
            <a:b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  <a:t>Их запятой раздели непременно.</a:t>
            </a:r>
            <a:b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9600" b="1" i="1" dirty="0" smtClean="0">
                <a:solidFill>
                  <a:srgbClr val="7030A0"/>
                </a:solidFill>
              </a:rPr>
              <a:t>Дети</a:t>
            </a:r>
            <a: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9600" b="1" i="1" dirty="0" smtClean="0">
                <a:solidFill>
                  <a:srgbClr val="FF0000"/>
                </a:solidFill>
              </a:rPr>
              <a:t>рисуют, играют, сидят,</a:t>
            </a:r>
            <a: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9600" b="1" i="1" dirty="0" smtClean="0">
                <a:solidFill>
                  <a:srgbClr val="FF0000"/>
                </a:solidFill>
              </a:rPr>
              <a:t>Спорят, смеются, поют, говорят.</a:t>
            </a:r>
            <a: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  <a:t>Если же вдруг появился союз,</a:t>
            </a:r>
            <a:b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  <a:t>То запятая тогда – лишний груз.</a:t>
            </a:r>
            <a:b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9600" b="1" i="1" dirty="0" smtClean="0">
                <a:solidFill>
                  <a:srgbClr val="7030A0"/>
                </a:solidFill>
              </a:rPr>
              <a:t>Дети</a:t>
            </a:r>
            <a: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9600" b="1" i="1" dirty="0" smtClean="0">
                <a:solidFill>
                  <a:srgbClr val="FF0000"/>
                </a:solidFill>
              </a:rPr>
              <a:t>поют и смеются,</a:t>
            </a:r>
            <a: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9600" b="1" i="1" dirty="0" smtClean="0">
                <a:solidFill>
                  <a:srgbClr val="FF0000"/>
                </a:solidFill>
              </a:rPr>
              <a:t>Дружат и не дерутся.</a:t>
            </a:r>
            <a: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  <a:t>Если союз к нам пришел не один,</a:t>
            </a:r>
            <a:b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  <a:t>Ставь запятую ты перед вторым.</a:t>
            </a:r>
            <a:b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9600" b="1" i="1" dirty="0" smtClean="0">
                <a:solidFill>
                  <a:srgbClr val="7030A0"/>
                </a:solidFill>
              </a:rPr>
              <a:t>Я</a:t>
            </a:r>
            <a:r>
              <a:rPr lang="ru-RU" sz="9600" b="1" i="1" dirty="0" smtClean="0">
                <a:solidFill>
                  <a:srgbClr val="FF0000"/>
                </a:solidFill>
              </a:rPr>
              <a:t> и пою, и танцую.</a:t>
            </a:r>
            <a: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  <a:t>Видишь, дружок, запятую?</a:t>
            </a:r>
            <a:b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  <a:t>Перед союзами «а» и «но»</a:t>
            </a:r>
            <a:b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  <a:t>Долгих сомнений быть не должно:</a:t>
            </a:r>
            <a:b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  <a:t>Не думай впустую –</a:t>
            </a:r>
            <a:b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  <a:t>Ставь запятую!</a:t>
            </a:r>
            <a:b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9600" b="1" i="1" dirty="0" smtClean="0">
                <a:solidFill>
                  <a:srgbClr val="7030A0"/>
                </a:solidFill>
              </a:rPr>
              <a:t>Мы</a:t>
            </a:r>
            <a:r>
              <a:rPr lang="ru-RU" sz="9600" b="1" i="1" dirty="0" smtClean="0">
                <a:solidFill>
                  <a:srgbClr val="FF0000"/>
                </a:solidFill>
              </a:rPr>
              <a:t> не шумим, а смеемся.</a:t>
            </a:r>
            <a: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9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9600" b="1" i="1" dirty="0" smtClean="0">
                <a:solidFill>
                  <a:srgbClr val="FF0000"/>
                </a:solidFill>
              </a:rPr>
              <a:t>Спорим, но не деремся!</a:t>
            </a:r>
            <a:endParaRPr lang="ru-RU" sz="96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Наречие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Всем известно, что </a:t>
            </a:r>
            <a:r>
              <a:rPr lang="ru-RU" b="1" i="1" dirty="0" smtClean="0">
                <a:solidFill>
                  <a:srgbClr val="FF0000"/>
                </a:solidFill>
              </a:rPr>
              <a:t>наречие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—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 Постоянная часть речи.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 Хоть всякое случается,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 Оно </a:t>
            </a:r>
            <a:r>
              <a:rPr lang="ru-RU" b="1" i="1" dirty="0" smtClean="0">
                <a:solidFill>
                  <a:srgbClr val="FF0000"/>
                </a:solidFill>
              </a:rPr>
              <a:t>не изменяется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 Его вопросы без труда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 Можно выучить, друзья: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 </a:t>
            </a:r>
            <a:r>
              <a:rPr lang="ru-RU" sz="3600" b="1" i="1" dirty="0" smtClean="0">
                <a:solidFill>
                  <a:srgbClr val="FF0000"/>
                </a:solidFill>
              </a:rPr>
              <a:t>Где? Откуда? Как? Куда?</a:t>
            </a:r>
            <a:br>
              <a:rPr lang="ru-RU" sz="3600" b="1" i="1" dirty="0" smtClean="0">
                <a:solidFill>
                  <a:srgbClr val="FF0000"/>
                </a:solidFill>
              </a:rPr>
            </a:br>
            <a:r>
              <a:rPr lang="ru-RU" sz="3600" b="1" i="1" dirty="0" smtClean="0">
                <a:solidFill>
                  <a:srgbClr val="FF0000"/>
                </a:solidFill>
              </a:rPr>
              <a:t>   Почему? Зачем? Когда?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Несклоняемые слова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Кофе, кино,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    Эскимо и пальто –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    Эти слова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    Не склоняет никто!</a:t>
            </a:r>
            <a:endParaRPr lang="ru-RU" sz="4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Надевать и одевать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i="1" dirty="0" smtClean="0">
                <a:solidFill>
                  <a:srgbClr val="FF0000"/>
                </a:solidFill>
              </a:rPr>
              <a:t>О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девать (кого?) Надежду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rgbClr val="FF0000"/>
                </a:solidFill>
              </a:rPr>
              <a:t>На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девать (что?) одежду.</a:t>
            </a:r>
          </a:p>
          <a:p>
            <a:pPr>
              <a:buNone/>
            </a:pPr>
            <a:r>
              <a:rPr lang="ru-RU" sz="4000" dirty="0" smtClean="0"/>
              <a:t>    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Надя девочка</a:t>
            </a:r>
            <a:r>
              <a:rPr lang="ru-RU" sz="4000" b="1" i="1" dirty="0" smtClean="0">
                <a:solidFill>
                  <a:srgbClr val="FF0000"/>
                </a:solidFill>
              </a:rPr>
              <a:t> НАДЕЛА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На себя три платья смело, 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Плащ надела и пальто –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Не замерзнет так никто! 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Стала куклу </a:t>
            </a:r>
            <a:r>
              <a:rPr lang="ru-RU" sz="4000" b="1" i="1" dirty="0" smtClean="0">
                <a:solidFill>
                  <a:srgbClr val="FF0000"/>
                </a:solidFill>
              </a:rPr>
              <a:t>ОДЕВАТЬ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, 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На прогулку собирать. 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"Жарко стало - мамочки! 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Снять мне что ли варежки?" </a:t>
            </a:r>
            <a:endParaRPr lang="ru-RU" sz="4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Прийти – приду</a:t>
            </a:r>
            <a:endParaRPr lang="ru-RU" i="1" dirty="0" smtClean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– Я не смогу к тебе </a:t>
            </a:r>
            <a:r>
              <a:rPr lang="ru-RU" sz="4400" b="1" i="1" dirty="0" smtClean="0">
                <a:solidFill>
                  <a:srgbClr val="FF0000"/>
                </a:solidFill>
              </a:rPr>
              <a:t>придти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И в школу </a:t>
            </a:r>
            <a:r>
              <a:rPr lang="ru-RU" sz="4400" b="1" i="1" dirty="0" smtClean="0">
                <a:solidFill>
                  <a:srgbClr val="FF0000"/>
                </a:solidFill>
              </a:rPr>
              <a:t>не </a:t>
            </a:r>
            <a:r>
              <a:rPr lang="ru-RU" sz="4400" b="1" i="1" dirty="0" err="1" smtClean="0">
                <a:solidFill>
                  <a:srgbClr val="FF0000"/>
                </a:solidFill>
              </a:rPr>
              <a:t>прийду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. 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– Но что случилось? Расскажи! 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– </a:t>
            </a:r>
            <a:r>
              <a:rPr lang="ru-RU" sz="4000" b="1" i="1" dirty="0" smtClean="0">
                <a:solidFill>
                  <a:srgbClr val="FF0000"/>
                </a:solidFill>
              </a:rPr>
              <a:t>Прийти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 могу. </a:t>
            </a:r>
            <a:r>
              <a:rPr lang="ru-RU" sz="4000" b="1" i="1" dirty="0" smtClean="0">
                <a:solidFill>
                  <a:srgbClr val="FF0000"/>
                </a:solidFill>
              </a:rPr>
              <a:t>Приду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. </a:t>
            </a:r>
          </a:p>
          <a:p>
            <a:pPr>
              <a:buNone/>
            </a:pPr>
            <a:endParaRPr lang="ru-RU" sz="4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>Непроизносимые согласные в корне слова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И ужа</a:t>
            </a:r>
            <a:r>
              <a:rPr lang="ru-RU" sz="4000" b="1" i="1" dirty="0" smtClean="0">
                <a:solidFill>
                  <a:srgbClr val="FF0000"/>
                </a:solidFill>
              </a:rPr>
              <a:t>сн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о, и опа</a:t>
            </a:r>
            <a:r>
              <a:rPr lang="ru-RU" sz="4000" b="1" i="1" dirty="0" smtClean="0">
                <a:solidFill>
                  <a:srgbClr val="FF0000"/>
                </a:solidFill>
              </a:rPr>
              <a:t>сн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о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Букву </a:t>
            </a:r>
            <a:r>
              <a:rPr lang="ru-RU" sz="4000" b="1" i="1" dirty="0" smtClean="0">
                <a:solidFill>
                  <a:srgbClr val="FF0000"/>
                </a:solidFill>
              </a:rPr>
              <a:t>Т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писать напра</a:t>
            </a:r>
            <a:r>
              <a:rPr lang="ru-RU" sz="4000" b="1" i="1" dirty="0" smtClean="0">
                <a:solidFill>
                  <a:srgbClr val="FF0000"/>
                </a:solidFill>
              </a:rPr>
              <a:t>сн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о!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Всем изве</a:t>
            </a:r>
            <a:r>
              <a:rPr lang="ru-RU" sz="4000" b="1" i="1" dirty="0" smtClean="0">
                <a:solidFill>
                  <a:srgbClr val="FF0000"/>
                </a:solidFill>
              </a:rPr>
              <a:t>ст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но, как преле</a:t>
            </a:r>
            <a:r>
              <a:rPr lang="ru-RU" sz="4000" b="1" i="1" dirty="0" smtClean="0">
                <a:solidFill>
                  <a:srgbClr val="FF0000"/>
                </a:solidFill>
              </a:rPr>
              <a:t>ст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но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Букву </a:t>
            </a:r>
            <a:r>
              <a:rPr lang="ru-RU" sz="4000" b="1" i="1" dirty="0" smtClean="0">
                <a:solidFill>
                  <a:srgbClr val="FF0000"/>
                </a:solidFill>
              </a:rPr>
              <a:t>Т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писать уместно!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4000" b="1" i="1" u="sng" dirty="0" smtClean="0">
                <a:solidFill>
                  <a:srgbClr val="FF0000"/>
                </a:solidFill>
              </a:rPr>
              <a:t>Интересно: 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Не чуде</a:t>
            </a:r>
            <a:r>
              <a:rPr lang="ru-RU" sz="4000" b="1" i="1" dirty="0" smtClean="0">
                <a:solidFill>
                  <a:srgbClr val="FF0000"/>
                </a:solidFill>
              </a:rPr>
              <a:t>сн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о, не прекра</a:t>
            </a:r>
            <a:r>
              <a:rPr lang="ru-RU" sz="4000" b="1" i="1" dirty="0" smtClean="0">
                <a:solidFill>
                  <a:srgbClr val="FF0000"/>
                </a:solidFill>
              </a:rPr>
              <a:t>сн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о, 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А ужа</a:t>
            </a:r>
            <a:r>
              <a:rPr lang="ru-RU" sz="4000" b="1" i="1" dirty="0" smtClean="0">
                <a:solidFill>
                  <a:srgbClr val="FF0000"/>
                </a:solidFill>
              </a:rPr>
              <a:t>сн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о и опа</a:t>
            </a:r>
            <a:r>
              <a:rPr lang="ru-RU" sz="4000" b="1" i="1" dirty="0" smtClean="0">
                <a:solidFill>
                  <a:srgbClr val="FF0000"/>
                </a:solidFill>
              </a:rPr>
              <a:t>сн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о 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Букву </a:t>
            </a:r>
            <a:r>
              <a:rPr lang="ru-RU" sz="4000" b="1" i="1" dirty="0" smtClean="0">
                <a:solidFill>
                  <a:srgbClr val="FF0000"/>
                </a:solidFill>
              </a:rPr>
              <a:t>Т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писать напра</a:t>
            </a:r>
            <a:r>
              <a:rPr lang="ru-RU" sz="4000" b="1" i="1" dirty="0" smtClean="0">
                <a:solidFill>
                  <a:srgbClr val="FF0000"/>
                </a:solidFill>
              </a:rPr>
              <a:t>сн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о.</a:t>
            </a:r>
            <a:endParaRPr lang="ru-RU" sz="4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9460" name="Picture 4" descr="http://fs00.infourok.ru/images/doc/130/152545/640/img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429000"/>
            <a:ext cx="2592288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656184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7030A0"/>
                </a:solidFill>
              </a:rPr>
              <a:t/>
            </a:r>
            <a:br>
              <a:rPr lang="ru-RU" sz="3600" b="1" i="1" dirty="0" smtClean="0">
                <a:solidFill>
                  <a:srgbClr val="7030A0"/>
                </a:solidFill>
              </a:rPr>
            </a:br>
            <a:r>
              <a:rPr lang="ru-RU" sz="3600" b="1" i="1" dirty="0" smtClean="0">
                <a:solidFill>
                  <a:srgbClr val="7030A0"/>
                </a:solidFill>
              </a:rPr>
              <a:t/>
            </a:r>
            <a:br>
              <a:rPr lang="ru-RU" sz="3600" b="1" i="1" dirty="0" smtClean="0">
                <a:solidFill>
                  <a:srgbClr val="7030A0"/>
                </a:solidFill>
              </a:rPr>
            </a:br>
            <a:r>
              <a:rPr lang="ru-RU" sz="3600" b="1" i="1" dirty="0" smtClean="0">
                <a:solidFill>
                  <a:srgbClr val="7030A0"/>
                </a:solidFill>
              </a:rPr>
              <a:t>Родительный падеж множественного числа существительных «носки»</a:t>
            </a:r>
            <a:br>
              <a:rPr lang="ru-RU" sz="3600" b="1" i="1" dirty="0" smtClean="0">
                <a:solidFill>
                  <a:srgbClr val="7030A0"/>
                </a:solidFill>
              </a:rPr>
            </a:br>
            <a:r>
              <a:rPr lang="ru-RU" sz="3600" b="1" i="1" dirty="0" smtClean="0">
                <a:solidFill>
                  <a:srgbClr val="7030A0"/>
                </a:solidFill>
              </a:rPr>
              <a:t> и «чулки»</a:t>
            </a:r>
            <a:endParaRPr lang="ru-RU" sz="3600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i="1" dirty="0" smtClean="0">
                <a:solidFill>
                  <a:srgbClr val="FF0000"/>
                </a:solidFill>
              </a:rPr>
              <a:t>Носки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4000" b="1" i="1" u="sng" dirty="0" smtClean="0">
                <a:solidFill>
                  <a:schemeClr val="accent3">
                    <a:lumMod val="50000"/>
                  </a:schemeClr>
                </a:solidFill>
              </a:rPr>
              <a:t>короткие – слово длинное: </a:t>
            </a:r>
            <a:r>
              <a:rPr lang="ru-RU" sz="4000" b="1" i="1" dirty="0" smtClean="0">
                <a:solidFill>
                  <a:srgbClr val="FF0000"/>
                </a:solidFill>
              </a:rPr>
              <a:t>носк</a:t>
            </a:r>
            <a:r>
              <a:rPr lang="ru-RU" sz="5400" b="1" i="1" dirty="0" smtClean="0">
                <a:solidFill>
                  <a:srgbClr val="FF0000"/>
                </a:solidFill>
              </a:rPr>
              <a:t>ов</a:t>
            </a:r>
            <a:r>
              <a:rPr lang="ru-RU" sz="4000" b="1" i="1" dirty="0" smtClean="0">
                <a:solidFill>
                  <a:srgbClr val="FF0000"/>
                </a:solidFill>
              </a:rPr>
              <a:t>,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rgbClr val="FF0000"/>
                </a:solidFill>
              </a:rPr>
              <a:t>Чулки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4000" b="1" i="1" u="sng" dirty="0" smtClean="0">
                <a:solidFill>
                  <a:schemeClr val="accent3">
                    <a:lumMod val="50000"/>
                  </a:schemeClr>
                </a:solidFill>
              </a:rPr>
              <a:t>длинные – слово короткое: </a:t>
            </a:r>
            <a:r>
              <a:rPr lang="ru-RU" sz="4000" b="1" i="1" dirty="0" smtClean="0">
                <a:solidFill>
                  <a:srgbClr val="FF0000"/>
                </a:solidFill>
              </a:rPr>
              <a:t>чул</a:t>
            </a:r>
            <a:r>
              <a:rPr lang="ru-RU" sz="5400" b="1" i="1" dirty="0" smtClean="0">
                <a:solidFill>
                  <a:srgbClr val="FF0000"/>
                </a:solidFill>
              </a:rPr>
              <a:t>ок</a:t>
            </a:r>
            <a:r>
              <a:rPr lang="ru-RU" sz="4000" b="1" i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>Все согласные глухие в предложении: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      </a:t>
            </a:r>
          </a:p>
          <a:p>
            <a:pPr>
              <a:buNone/>
            </a:pPr>
            <a:r>
              <a:rPr lang="ru-RU" i="1" dirty="0" smtClean="0"/>
              <a:t>        </a:t>
            </a:r>
            <a:r>
              <a:rPr lang="ru-RU" sz="4800" b="1" i="1" dirty="0" smtClean="0">
                <a:solidFill>
                  <a:srgbClr val="FF0000"/>
                </a:solidFill>
              </a:rPr>
              <a:t>Ст</a:t>
            </a:r>
            <a:r>
              <a:rPr lang="ru-RU" sz="4800" b="1" i="1" dirty="0" smtClean="0">
                <a:solidFill>
                  <a:schemeClr val="accent3">
                    <a:lumMod val="50000"/>
                  </a:schemeClr>
                </a:solidFill>
              </a:rPr>
              <a:t>е</a:t>
            </a:r>
            <a:r>
              <a:rPr lang="ru-RU" sz="4800" b="1" i="1" dirty="0" smtClean="0">
                <a:solidFill>
                  <a:srgbClr val="FF0000"/>
                </a:solidFill>
              </a:rPr>
              <a:t>пк</a:t>
            </a:r>
            <a:r>
              <a:rPr lang="ru-RU" sz="4800" b="1" i="1" dirty="0" smtClean="0">
                <a:solidFill>
                  <a:schemeClr val="accent3">
                    <a:lumMod val="50000"/>
                  </a:schemeClr>
                </a:solidFill>
              </a:rPr>
              <a:t>а, </a:t>
            </a:r>
            <a:r>
              <a:rPr lang="ru-RU" sz="4800" b="1" i="1" dirty="0" smtClean="0">
                <a:solidFill>
                  <a:srgbClr val="FF0000"/>
                </a:solidFill>
              </a:rPr>
              <a:t>х</a:t>
            </a:r>
            <a:r>
              <a:rPr lang="ru-RU" sz="4800" b="1" i="1" dirty="0" smtClean="0">
                <a:solidFill>
                  <a:schemeClr val="accent3">
                    <a:lumMod val="50000"/>
                  </a:schemeClr>
                </a:solidFill>
              </a:rPr>
              <a:t>о</a:t>
            </a:r>
            <a:r>
              <a:rPr lang="ru-RU" sz="4800" b="1" i="1" dirty="0" smtClean="0">
                <a:solidFill>
                  <a:srgbClr val="FF0000"/>
                </a:solidFill>
              </a:rPr>
              <a:t>ч</a:t>
            </a:r>
            <a:r>
              <a:rPr lang="ru-RU" sz="4800" b="1" i="1" dirty="0" smtClean="0">
                <a:solidFill>
                  <a:schemeClr val="accent3">
                    <a:lumMod val="50000"/>
                  </a:schemeClr>
                </a:solidFill>
              </a:rPr>
              <a:t>е</a:t>
            </a:r>
            <a:r>
              <a:rPr lang="ru-RU" sz="4800" b="1" i="1" dirty="0" smtClean="0">
                <a:solidFill>
                  <a:srgbClr val="FF0000"/>
                </a:solidFill>
              </a:rPr>
              <a:t>ш</a:t>
            </a:r>
            <a:r>
              <a:rPr lang="ru-RU" sz="4800" b="1" i="1" dirty="0" smtClean="0">
                <a:solidFill>
                  <a:schemeClr val="accent3">
                    <a:lumMod val="50000"/>
                  </a:schemeClr>
                </a:solidFill>
              </a:rPr>
              <a:t>ь </a:t>
            </a:r>
            <a:r>
              <a:rPr lang="ru-RU" sz="4800" b="1" i="1" dirty="0" smtClean="0">
                <a:solidFill>
                  <a:srgbClr val="FF0000"/>
                </a:solidFill>
              </a:rPr>
              <a:t>щ</a:t>
            </a:r>
            <a:r>
              <a:rPr lang="ru-RU" sz="4800" b="1" i="1" dirty="0" smtClean="0">
                <a:solidFill>
                  <a:schemeClr val="accent3">
                    <a:lumMod val="50000"/>
                  </a:schemeClr>
                </a:solidFill>
              </a:rPr>
              <a:t>е</a:t>
            </a:r>
            <a:r>
              <a:rPr lang="ru-RU" sz="4800" b="1" i="1" dirty="0" smtClean="0">
                <a:solidFill>
                  <a:srgbClr val="FF0000"/>
                </a:solidFill>
              </a:rPr>
              <a:t>ц</a:t>
            </a:r>
            <a:r>
              <a:rPr lang="ru-RU" sz="4800" b="1" i="1" dirty="0" smtClean="0">
                <a:solidFill>
                  <a:schemeClr val="accent3">
                    <a:lumMod val="50000"/>
                  </a:schemeClr>
                </a:solidFill>
              </a:rPr>
              <a:t>?</a:t>
            </a:r>
          </a:p>
          <a:p>
            <a:pPr>
              <a:buNone/>
            </a:pPr>
            <a:r>
              <a:rPr lang="ru-RU" sz="4800" b="1" i="1" dirty="0" smtClean="0">
                <a:solidFill>
                  <a:schemeClr val="accent3">
                    <a:lumMod val="50000"/>
                  </a:schemeClr>
                </a:solidFill>
              </a:rPr>
              <a:t>    - </a:t>
            </a:r>
            <a:r>
              <a:rPr lang="ru-RU" sz="4800" b="1" i="1" dirty="0" smtClean="0">
                <a:solidFill>
                  <a:srgbClr val="FF0000"/>
                </a:solidFill>
              </a:rPr>
              <a:t>Ф</a:t>
            </a:r>
            <a:r>
              <a:rPr lang="ru-RU" sz="4800" b="1" i="1" dirty="0" smtClean="0">
                <a:solidFill>
                  <a:schemeClr val="accent3">
                    <a:lumMod val="50000"/>
                  </a:schemeClr>
                </a:solidFill>
              </a:rPr>
              <a:t>и!</a:t>
            </a:r>
            <a:endParaRPr lang="ru-RU" sz="4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>
                <a:solidFill>
                  <a:srgbClr val="7030A0"/>
                </a:solidFill>
              </a:rPr>
              <a:t>Правописание гласных после шипящих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Знаем твердо, что </a:t>
            </a:r>
            <a:r>
              <a:rPr lang="ru-RU" sz="4000" b="1" i="1" dirty="0" err="1" smtClean="0"/>
              <a:t>ж</a:t>
            </a:r>
            <a:r>
              <a:rPr lang="ru-RU" sz="4000" b="1" i="1" dirty="0" err="1" smtClean="0">
                <a:solidFill>
                  <a:srgbClr val="FF0000"/>
                </a:solidFill>
              </a:rPr>
              <a:t>и</a:t>
            </a:r>
            <a:r>
              <a:rPr lang="ru-RU" sz="4000" b="1" i="1" dirty="0" smtClean="0"/>
              <a:t> – </a:t>
            </a:r>
            <a:r>
              <a:rPr lang="ru-RU" sz="4000" b="1" i="1" dirty="0" err="1" smtClean="0"/>
              <a:t>ш</a:t>
            </a:r>
            <a:r>
              <a:rPr lang="ru-RU" sz="4000" b="1" i="1" dirty="0" err="1" smtClean="0">
                <a:solidFill>
                  <a:srgbClr val="FF0000"/>
                </a:solidFill>
              </a:rPr>
              <a:t>и</a:t>
            </a:r>
            <a:r>
              <a:rPr lang="ru-RU" sz="4000" b="1" i="1" dirty="0" smtClean="0"/>
              <a:t/>
            </a:r>
            <a:br>
              <a:rPr lang="ru-RU" sz="4000" b="1" i="1" dirty="0" smtClean="0"/>
            </a:br>
            <a:r>
              <a:rPr lang="ru-RU" sz="4000" b="1" i="1" dirty="0" smtClean="0"/>
              <a:t> 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Пишем только с гласной</a:t>
            </a:r>
            <a:r>
              <a:rPr lang="ru-RU" sz="3600" b="1" i="1" dirty="0" smtClean="0">
                <a:solidFill>
                  <a:srgbClr val="FF0000"/>
                </a:solidFill>
              </a:rPr>
              <a:t> </a:t>
            </a:r>
            <a:r>
              <a:rPr lang="ru-RU" sz="4400" b="1" i="1" dirty="0" smtClean="0">
                <a:solidFill>
                  <a:srgbClr val="FF0000"/>
                </a:solidFill>
              </a:rPr>
              <a:t>и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,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А  слова, где </a:t>
            </a:r>
            <a:r>
              <a:rPr lang="ru-RU" sz="4000" b="1" i="1" dirty="0" err="1" smtClean="0"/>
              <a:t>ч</a:t>
            </a:r>
            <a:r>
              <a:rPr lang="ru-RU" sz="4000" b="1" i="1" dirty="0" err="1" smtClean="0">
                <a:solidFill>
                  <a:srgbClr val="FF0000"/>
                </a:solidFill>
              </a:rPr>
              <a:t>а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 и </a:t>
            </a:r>
            <a:r>
              <a:rPr lang="ru-RU" sz="4000" b="1" i="1" dirty="0" err="1" smtClean="0"/>
              <a:t>щ</a:t>
            </a:r>
            <a:r>
              <a:rPr lang="ru-RU" sz="4000" b="1" i="1" dirty="0" err="1" smtClean="0">
                <a:solidFill>
                  <a:srgbClr val="FF0000"/>
                </a:solidFill>
              </a:rPr>
              <a:t>а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Пишем только с буквой </a:t>
            </a:r>
            <a:r>
              <a:rPr lang="ru-RU" sz="4400" b="1" i="1" dirty="0" smtClean="0">
                <a:solidFill>
                  <a:srgbClr val="FF0000"/>
                </a:solidFill>
              </a:rPr>
              <a:t>а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Где же встретим мы</a:t>
            </a:r>
            <a:r>
              <a:rPr lang="ru-RU" sz="4400" b="1" i="1" dirty="0" smtClean="0"/>
              <a:t> ч</a:t>
            </a:r>
            <a:r>
              <a:rPr lang="ru-RU" sz="4400" b="1" i="1" dirty="0" smtClean="0">
                <a:solidFill>
                  <a:srgbClr val="FF0000"/>
                </a:solidFill>
              </a:rPr>
              <a:t>у</a:t>
            </a:r>
            <a:r>
              <a:rPr lang="ru-RU" sz="4400" b="1" i="1" dirty="0" smtClean="0"/>
              <a:t> – </a:t>
            </a:r>
            <a:r>
              <a:rPr lang="ru-RU" sz="4400" b="1" i="1" dirty="0" err="1" smtClean="0"/>
              <a:t>щ</a:t>
            </a:r>
            <a:r>
              <a:rPr lang="ru-RU" sz="4400" b="1" i="1" dirty="0" err="1" smtClean="0">
                <a:solidFill>
                  <a:srgbClr val="FF0000"/>
                </a:solidFill>
              </a:rPr>
              <a:t>у</a:t>
            </a:r>
            <a:r>
              <a:rPr lang="ru-RU" sz="4400" b="1" i="1" dirty="0" smtClean="0"/>
              <a:t>,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То напишем с буквой </a:t>
            </a:r>
            <a:r>
              <a:rPr lang="ru-RU" sz="4400" b="1" i="1" dirty="0" smtClean="0">
                <a:solidFill>
                  <a:srgbClr val="FF0000"/>
                </a:solidFill>
              </a:rPr>
              <a:t>у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>Все согласные звонкие в предложении: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        </a:t>
            </a:r>
          </a:p>
          <a:p>
            <a:pPr>
              <a:buNone/>
            </a:pPr>
            <a:r>
              <a:rPr lang="ru-RU" sz="4800" b="1" i="1" dirty="0" smtClean="0"/>
              <a:t> </a:t>
            </a:r>
            <a:r>
              <a:rPr lang="ru-RU" sz="4800" b="1" i="1" dirty="0" smtClean="0">
                <a:solidFill>
                  <a:srgbClr val="FF0000"/>
                </a:solidFill>
              </a:rPr>
              <a:t> Гд</a:t>
            </a:r>
            <a:r>
              <a:rPr lang="ru-RU" sz="4800" b="1" i="1" dirty="0" smtClean="0">
                <a:solidFill>
                  <a:schemeClr val="accent3">
                    <a:lumMod val="50000"/>
                  </a:schemeClr>
                </a:solidFill>
              </a:rPr>
              <a:t>е </a:t>
            </a:r>
            <a:r>
              <a:rPr lang="ru-RU" sz="4800" b="1" i="1" dirty="0" smtClean="0">
                <a:solidFill>
                  <a:srgbClr val="FF0000"/>
                </a:solidFill>
              </a:rPr>
              <a:t>ж</a:t>
            </a:r>
            <a:r>
              <a:rPr lang="ru-RU" sz="4800" b="1" i="1" dirty="0" smtClean="0">
                <a:solidFill>
                  <a:schemeClr val="accent3">
                    <a:lumMod val="50000"/>
                  </a:schemeClr>
                </a:solidFill>
              </a:rPr>
              <a:t>и</a:t>
            </a:r>
            <a:r>
              <a:rPr lang="ru-RU" sz="4800" b="1" i="1" dirty="0" smtClean="0">
                <a:solidFill>
                  <a:srgbClr val="FF0000"/>
                </a:solidFill>
              </a:rPr>
              <a:t>зн</a:t>
            </a:r>
            <a:r>
              <a:rPr lang="ru-RU" sz="4800" b="1" i="1" dirty="0" smtClean="0">
                <a:solidFill>
                  <a:schemeClr val="accent3">
                    <a:lumMod val="50000"/>
                  </a:schemeClr>
                </a:solidFill>
              </a:rPr>
              <a:t>ь </a:t>
            </a:r>
            <a:r>
              <a:rPr lang="ru-RU" sz="4800" b="1" i="1" dirty="0" smtClean="0">
                <a:solidFill>
                  <a:srgbClr val="FF0000"/>
                </a:solidFill>
              </a:rPr>
              <a:t>б</a:t>
            </a:r>
            <a:r>
              <a:rPr lang="ru-RU" sz="4800" b="1" i="1" dirty="0" smtClean="0">
                <a:solidFill>
                  <a:schemeClr val="accent3">
                    <a:lumMod val="50000"/>
                  </a:schemeClr>
                </a:solidFill>
              </a:rPr>
              <a:t>ы</a:t>
            </a:r>
            <a:r>
              <a:rPr lang="ru-RU" sz="4800" b="1" i="1" dirty="0" smtClean="0">
                <a:solidFill>
                  <a:srgbClr val="FF0000"/>
                </a:solidFill>
              </a:rPr>
              <a:t>л</a:t>
            </a:r>
            <a:r>
              <a:rPr lang="ru-RU" sz="4800" b="1" i="1" dirty="0" smtClean="0">
                <a:solidFill>
                  <a:schemeClr val="accent3">
                    <a:lumMod val="50000"/>
                  </a:schemeClr>
                </a:solidFill>
              </a:rPr>
              <a:t>а </a:t>
            </a:r>
            <a:r>
              <a:rPr lang="ru-RU" sz="4800" b="1" i="1" dirty="0" smtClean="0">
                <a:solidFill>
                  <a:srgbClr val="FF0000"/>
                </a:solidFill>
              </a:rPr>
              <a:t>в</a:t>
            </a:r>
            <a:r>
              <a:rPr lang="ru-RU" sz="4800" b="1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4800" b="1" i="1" dirty="0" smtClean="0">
                <a:solidFill>
                  <a:srgbClr val="FF0000"/>
                </a:solidFill>
              </a:rPr>
              <a:t>м</a:t>
            </a:r>
            <a:r>
              <a:rPr lang="ru-RU" sz="4800" b="1" i="1" dirty="0" smtClean="0">
                <a:solidFill>
                  <a:schemeClr val="accent3">
                    <a:lumMod val="50000"/>
                  </a:schemeClr>
                </a:solidFill>
              </a:rPr>
              <a:t>и</a:t>
            </a:r>
            <a:r>
              <a:rPr lang="ru-RU" sz="4800" b="1" i="1" dirty="0" smtClean="0">
                <a:solidFill>
                  <a:srgbClr val="FF0000"/>
                </a:solidFill>
              </a:rPr>
              <a:t>р</a:t>
            </a:r>
            <a:r>
              <a:rPr lang="ru-RU" sz="4800" b="1" i="1" dirty="0" smtClean="0">
                <a:solidFill>
                  <a:schemeClr val="accent3">
                    <a:lumMod val="50000"/>
                  </a:schemeClr>
                </a:solidFill>
              </a:rPr>
              <a:t>е + </a:t>
            </a:r>
            <a:r>
              <a:rPr lang="ru-RU" sz="4800" b="1" i="1" dirty="0" err="1" smtClean="0">
                <a:solidFill>
                  <a:srgbClr val="FF0000"/>
                </a:solidFill>
              </a:rPr>
              <a:t>й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/>
            </a:r>
            <a:br>
              <a:rPr lang="ru-RU" b="1" i="1" dirty="0" smtClean="0">
                <a:solidFill>
                  <a:srgbClr val="7030A0"/>
                </a:solidFill>
              </a:rPr>
            </a:br>
            <a:r>
              <a:rPr lang="ru-RU" b="1" i="1" dirty="0" smtClean="0">
                <a:solidFill>
                  <a:srgbClr val="7030A0"/>
                </a:solidFill>
              </a:rPr>
              <a:t>Буква Ы после Ц в корне слова</a:t>
            </a:r>
            <a:r>
              <a:rPr lang="ru-RU" i="1" dirty="0" smtClean="0">
                <a:solidFill>
                  <a:srgbClr val="7030A0"/>
                </a:solidFill>
              </a:rPr>
              <a:t/>
            </a:r>
            <a:br>
              <a:rPr lang="ru-RU" i="1" dirty="0" smtClean="0">
                <a:solidFill>
                  <a:srgbClr val="7030A0"/>
                </a:solidFill>
              </a:rPr>
            </a:b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   «</a:t>
            </a:r>
            <a:r>
              <a:rPr lang="ru-RU" sz="3600" b="1" i="1" dirty="0" smtClean="0">
                <a:solidFill>
                  <a:srgbClr val="FF0000"/>
                </a:solidFill>
              </a:rPr>
              <a:t>Цы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ган на  </a:t>
            </a:r>
            <a:r>
              <a:rPr lang="ru-RU" sz="3600" b="1" i="1" dirty="0" smtClean="0">
                <a:solidFill>
                  <a:srgbClr val="FF0000"/>
                </a:solidFill>
              </a:rPr>
              <a:t>цы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почки привстал, и он </a:t>
            </a:r>
            <a:r>
              <a:rPr lang="ru-RU" sz="3600" b="1" i="1" dirty="0" smtClean="0">
                <a:solidFill>
                  <a:srgbClr val="FF0000"/>
                </a:solidFill>
              </a:rPr>
              <a:t>цы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плёнку «</a:t>
            </a:r>
            <a:r>
              <a:rPr lang="ru-RU" sz="3600" b="1" i="1" dirty="0" smtClean="0">
                <a:solidFill>
                  <a:srgbClr val="FF0000"/>
                </a:solidFill>
              </a:rPr>
              <a:t>Цыц!» сказал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7030A0"/>
                </a:solidFill>
              </a:rPr>
              <a:t/>
            </a:r>
            <a:br>
              <a:rPr lang="ru-RU" sz="3600" b="1" i="1" dirty="0" smtClean="0">
                <a:solidFill>
                  <a:srgbClr val="7030A0"/>
                </a:solidFill>
              </a:rPr>
            </a:br>
            <a:r>
              <a:rPr lang="ru-RU" sz="3600" b="1" i="1" dirty="0" smtClean="0">
                <a:solidFill>
                  <a:srgbClr val="7030A0"/>
                </a:solidFill>
              </a:rPr>
              <a:t/>
            </a:r>
            <a:br>
              <a:rPr lang="ru-RU" sz="3600" b="1" i="1" dirty="0" smtClean="0">
                <a:solidFill>
                  <a:srgbClr val="7030A0"/>
                </a:solidFill>
              </a:rPr>
            </a:br>
            <a:r>
              <a:rPr lang="ru-RU" sz="3600" b="1" i="1" dirty="0" smtClean="0">
                <a:solidFill>
                  <a:srgbClr val="7030A0"/>
                </a:solidFill>
              </a:rPr>
              <a:t>Родительный падеж множественного числа существительных  «сапоги», «туфли»</a:t>
            </a:r>
            <a:endParaRPr lang="ru-RU" sz="3600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sz="4000" dirty="0" smtClean="0"/>
              <a:t>    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Одна пара модных туф</a:t>
            </a:r>
            <a:r>
              <a:rPr lang="ru-RU" sz="4000" b="1" i="1" dirty="0" smtClean="0">
                <a:solidFill>
                  <a:srgbClr val="FF0000"/>
                </a:solidFill>
              </a:rPr>
              <a:t>ель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Стоит, как огромный трюф</a:t>
            </a:r>
            <a:r>
              <a:rPr lang="ru-RU" sz="4000" b="1" i="1" dirty="0" smtClean="0">
                <a:solidFill>
                  <a:srgbClr val="FF0000"/>
                </a:solidFill>
              </a:rPr>
              <a:t>ель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. 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Зато кожаных сап</a:t>
            </a:r>
            <a:r>
              <a:rPr lang="ru-RU" sz="4000" b="1" i="1" dirty="0" smtClean="0">
                <a:solidFill>
                  <a:srgbClr val="FF0000"/>
                </a:solidFill>
              </a:rPr>
              <a:t>ог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Накупил я, сколько см</a:t>
            </a:r>
            <a:r>
              <a:rPr lang="ru-RU" sz="4000" b="1" i="1" dirty="0" smtClean="0">
                <a:solidFill>
                  <a:srgbClr val="FF0000"/>
                </a:solidFill>
              </a:rPr>
              <a:t>ог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! 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 smtClean="0"/>
          </a:p>
          <a:p>
            <a:pPr>
              <a:buNone/>
            </a:pP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Про двойные согласные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С двойной согласной непременно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 Пишем мы слова: анте</a:t>
            </a:r>
            <a:r>
              <a:rPr lang="ru-RU" b="1" i="1" dirty="0" smtClean="0">
                <a:solidFill>
                  <a:srgbClr val="FF0000"/>
                </a:solidFill>
              </a:rPr>
              <a:t>нн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а,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 Килогра</a:t>
            </a:r>
            <a:r>
              <a:rPr lang="ru-RU" b="1" i="1" dirty="0" smtClean="0">
                <a:solidFill>
                  <a:srgbClr val="FF0000"/>
                </a:solidFill>
              </a:rPr>
              <a:t>мм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 и гра</a:t>
            </a:r>
            <a:r>
              <a:rPr lang="ru-RU" b="1" i="1" dirty="0" smtClean="0">
                <a:solidFill>
                  <a:srgbClr val="FF0000"/>
                </a:solidFill>
              </a:rPr>
              <a:t>мм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, и то</a:t>
            </a:r>
            <a:r>
              <a:rPr lang="ru-RU" b="1" i="1" dirty="0" smtClean="0">
                <a:solidFill>
                  <a:srgbClr val="FF0000"/>
                </a:solidFill>
              </a:rPr>
              <a:t>нн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а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 Па</a:t>
            </a:r>
            <a:r>
              <a:rPr lang="ru-RU" b="1" i="1" dirty="0" smtClean="0">
                <a:solidFill>
                  <a:srgbClr val="FF0000"/>
                </a:solidFill>
              </a:rPr>
              <a:t>сс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ажир, шо</a:t>
            </a:r>
            <a:r>
              <a:rPr lang="ru-RU" b="1" i="1" dirty="0" smtClean="0">
                <a:solidFill>
                  <a:srgbClr val="FF0000"/>
                </a:solidFill>
              </a:rPr>
              <a:t>сс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е, коло</a:t>
            </a:r>
            <a:r>
              <a:rPr lang="ru-RU" b="1" i="1" dirty="0" smtClean="0">
                <a:solidFill>
                  <a:srgbClr val="FF0000"/>
                </a:solidFill>
              </a:rPr>
              <a:t>нн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а,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 </a:t>
            </a:r>
            <a:r>
              <a:rPr lang="ru-RU" b="1" i="1" dirty="0" smtClean="0">
                <a:solidFill>
                  <a:srgbClr val="FF0000"/>
                </a:solidFill>
              </a:rPr>
              <a:t>Сс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ора, те</a:t>
            </a:r>
            <a:r>
              <a:rPr lang="ru-RU" b="1" i="1" dirty="0" smtClean="0">
                <a:solidFill>
                  <a:srgbClr val="FF0000"/>
                </a:solidFill>
              </a:rPr>
              <a:t>нн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ис и програ</a:t>
            </a:r>
            <a:r>
              <a:rPr lang="ru-RU" b="1" i="1" dirty="0" smtClean="0">
                <a:solidFill>
                  <a:srgbClr val="FF0000"/>
                </a:solidFill>
              </a:rPr>
              <a:t>мм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а,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 Гру</a:t>
            </a:r>
            <a:r>
              <a:rPr lang="ru-RU" b="1" i="1" dirty="0" smtClean="0">
                <a:solidFill>
                  <a:srgbClr val="FF0000"/>
                </a:solidFill>
              </a:rPr>
              <a:t>пп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а, ка</a:t>
            </a:r>
            <a:r>
              <a:rPr lang="ru-RU" b="1" i="1" dirty="0" smtClean="0">
                <a:solidFill>
                  <a:srgbClr val="FF0000"/>
                </a:solidFill>
              </a:rPr>
              <a:t>сс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а, телегра</a:t>
            </a:r>
            <a:r>
              <a:rPr lang="ru-RU" b="1" i="1" dirty="0" smtClean="0">
                <a:solidFill>
                  <a:srgbClr val="FF0000"/>
                </a:solidFill>
              </a:rPr>
              <a:t>мм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а,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 Ру</a:t>
            </a:r>
            <a:r>
              <a:rPr lang="ru-RU" b="1" i="1" dirty="0" smtClean="0">
                <a:solidFill>
                  <a:srgbClr val="FF0000"/>
                </a:solidFill>
              </a:rPr>
              <a:t>сс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кий, кла</a:t>
            </a:r>
            <a:r>
              <a:rPr lang="ru-RU" b="1" i="1" dirty="0" smtClean="0">
                <a:solidFill>
                  <a:srgbClr val="FF0000"/>
                </a:solidFill>
              </a:rPr>
              <a:t>сс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, су</a:t>
            </a:r>
            <a:r>
              <a:rPr lang="ru-RU" b="1" i="1" dirty="0" smtClean="0">
                <a:solidFill>
                  <a:srgbClr val="FF0000"/>
                </a:solidFill>
              </a:rPr>
              <a:t>бб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ота, ва</a:t>
            </a:r>
            <a:r>
              <a:rPr lang="ru-RU" b="1" i="1" dirty="0" smtClean="0">
                <a:solidFill>
                  <a:srgbClr val="FF0000"/>
                </a:solidFill>
              </a:rPr>
              <a:t>нн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а,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 Ри</a:t>
            </a:r>
            <a:r>
              <a:rPr lang="ru-RU" b="1" i="1" dirty="0" smtClean="0">
                <a:solidFill>
                  <a:srgbClr val="FF0000"/>
                </a:solidFill>
              </a:rPr>
              <a:t>мм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а, Э</a:t>
            </a:r>
            <a:r>
              <a:rPr lang="ru-RU" b="1" i="1" dirty="0" smtClean="0">
                <a:solidFill>
                  <a:srgbClr val="FF0000"/>
                </a:solidFill>
              </a:rPr>
              <a:t>мм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а, И</a:t>
            </a:r>
            <a:r>
              <a:rPr lang="ru-RU" b="1" i="1" dirty="0" smtClean="0">
                <a:solidFill>
                  <a:srgbClr val="FF0000"/>
                </a:solidFill>
              </a:rPr>
              <a:t>нн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а, А</a:t>
            </a:r>
            <a:r>
              <a:rPr lang="ru-RU" b="1" i="1" dirty="0" smtClean="0">
                <a:solidFill>
                  <a:srgbClr val="FF0000"/>
                </a:solidFill>
              </a:rPr>
              <a:t>нн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а.</a:t>
            </a:r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/>
            </a:r>
            <a:br>
              <a:rPr lang="ru-RU" b="1" i="1" dirty="0" smtClean="0">
                <a:solidFill>
                  <a:srgbClr val="7030A0"/>
                </a:solidFill>
              </a:rPr>
            </a:br>
            <a:r>
              <a:rPr lang="ru-RU" b="1" i="1" dirty="0" smtClean="0">
                <a:solidFill>
                  <a:srgbClr val="7030A0"/>
                </a:solidFill>
              </a:rPr>
              <a:t>Чередующиеся гласные в корне слова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</a:t>
            </a:r>
            <a:r>
              <a:rPr lang="ru-RU" sz="4700" b="1" i="1" dirty="0" smtClean="0">
                <a:solidFill>
                  <a:schemeClr val="accent3">
                    <a:lumMod val="50000"/>
                  </a:schemeClr>
                </a:solidFill>
              </a:rPr>
              <a:t>Соб</a:t>
            </a:r>
            <a:r>
              <a:rPr lang="ru-RU" sz="4700" b="1" i="1" dirty="0" smtClean="0">
                <a:solidFill>
                  <a:srgbClr val="FF0000"/>
                </a:solidFill>
              </a:rPr>
              <a:t>ира</a:t>
            </a:r>
            <a:r>
              <a:rPr lang="ru-RU" sz="4700" b="1" i="1" dirty="0" smtClean="0">
                <a:solidFill>
                  <a:schemeClr val="accent3">
                    <a:lumMod val="50000"/>
                  </a:schemeClr>
                </a:solidFill>
              </a:rPr>
              <a:t>ть, ст</a:t>
            </a:r>
            <a:r>
              <a:rPr lang="ru-RU" sz="4700" b="1" i="1" dirty="0" smtClean="0">
                <a:solidFill>
                  <a:srgbClr val="FF0000"/>
                </a:solidFill>
              </a:rPr>
              <a:t>ира</a:t>
            </a:r>
            <a:r>
              <a:rPr lang="ru-RU" sz="4700" b="1" i="1" dirty="0" smtClean="0">
                <a:solidFill>
                  <a:schemeClr val="accent3">
                    <a:lumMod val="50000"/>
                  </a:schemeClr>
                </a:solidFill>
              </a:rPr>
              <a:t>ть, зад</a:t>
            </a:r>
            <a:r>
              <a:rPr lang="ru-RU" sz="4700" b="1" i="1" dirty="0" smtClean="0">
                <a:solidFill>
                  <a:srgbClr val="FF0000"/>
                </a:solidFill>
              </a:rPr>
              <a:t>ира</a:t>
            </a:r>
            <a:r>
              <a:rPr lang="ru-RU" sz="4700" b="1" i="1" dirty="0" smtClean="0">
                <a:solidFill>
                  <a:schemeClr val="accent3">
                    <a:lumMod val="50000"/>
                  </a:schemeClr>
                </a:solidFill>
              </a:rPr>
              <a:t> –</a:t>
            </a:r>
            <a:br>
              <a:rPr lang="ru-RU" sz="47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700" b="1" i="1" dirty="0" smtClean="0">
                <a:solidFill>
                  <a:schemeClr val="accent3">
                    <a:lumMod val="50000"/>
                  </a:schemeClr>
                </a:solidFill>
              </a:rPr>
              <a:t>   Повнимательней гляди:</a:t>
            </a:r>
            <a:br>
              <a:rPr lang="ru-RU" sz="47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700" b="1" i="1" dirty="0" smtClean="0">
                <a:solidFill>
                  <a:schemeClr val="accent3">
                    <a:lumMod val="50000"/>
                  </a:schemeClr>
                </a:solidFill>
              </a:rPr>
              <a:t>   Если в слове имя </a:t>
            </a:r>
            <a:r>
              <a:rPr lang="ru-RU" sz="4700" b="1" i="1" dirty="0" smtClean="0">
                <a:solidFill>
                  <a:srgbClr val="FF0000"/>
                </a:solidFill>
              </a:rPr>
              <a:t>Ира</a:t>
            </a:r>
            <a:r>
              <a:rPr lang="ru-RU" sz="4700" b="1" i="1" dirty="0" smtClean="0">
                <a:solidFill>
                  <a:schemeClr val="accent3">
                    <a:lumMod val="50000"/>
                  </a:schemeClr>
                </a:solidFill>
              </a:rPr>
              <a:t>,</a:t>
            </a:r>
            <a:br>
              <a:rPr lang="ru-RU" sz="47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700" b="1" i="1" dirty="0" smtClean="0">
                <a:solidFill>
                  <a:schemeClr val="accent3">
                    <a:lumMod val="50000"/>
                  </a:schemeClr>
                </a:solidFill>
              </a:rPr>
              <a:t>   Значит, в корне буква </a:t>
            </a:r>
            <a:r>
              <a:rPr lang="ru-RU" sz="4700" b="1" i="1" dirty="0" smtClean="0">
                <a:solidFill>
                  <a:srgbClr val="FF0000"/>
                </a:solidFill>
              </a:rPr>
              <a:t>И</a:t>
            </a:r>
            <a:r>
              <a:rPr lang="ru-RU" sz="4700" b="1" i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br>
              <a:rPr lang="ru-RU" sz="47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700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47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700" b="1" i="1" dirty="0" smtClean="0">
                <a:solidFill>
                  <a:schemeClr val="accent3">
                    <a:lumMod val="50000"/>
                  </a:schemeClr>
                </a:solidFill>
              </a:rPr>
              <a:t>   Если после корня — </a:t>
            </a:r>
            <a:r>
              <a:rPr lang="ru-RU" sz="4700" b="1" i="1" dirty="0" smtClean="0">
                <a:solidFill>
                  <a:srgbClr val="FF0000"/>
                </a:solidFill>
              </a:rPr>
              <a:t>А</a:t>
            </a:r>
            <a:r>
              <a:rPr lang="ru-RU" sz="4700" b="1" i="1" dirty="0" smtClean="0">
                <a:solidFill>
                  <a:schemeClr val="accent3">
                    <a:lumMod val="50000"/>
                  </a:schemeClr>
                </a:solidFill>
              </a:rPr>
              <a:t>, </a:t>
            </a:r>
            <a:br>
              <a:rPr lang="ru-RU" sz="47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700" b="1" i="1" dirty="0" smtClean="0">
                <a:solidFill>
                  <a:schemeClr val="accent3">
                    <a:lumMod val="50000"/>
                  </a:schemeClr>
                </a:solidFill>
              </a:rPr>
              <a:t>   В корне будет </a:t>
            </a:r>
            <a:r>
              <a:rPr lang="ru-RU" sz="4700" b="1" i="1" dirty="0" smtClean="0">
                <a:solidFill>
                  <a:srgbClr val="FF0000"/>
                </a:solidFill>
              </a:rPr>
              <a:t>И</a:t>
            </a:r>
            <a:r>
              <a:rPr lang="ru-RU" sz="4700" b="1" i="1" dirty="0" smtClean="0">
                <a:solidFill>
                  <a:schemeClr val="accent3">
                    <a:lumMod val="50000"/>
                  </a:schemeClr>
                </a:solidFill>
              </a:rPr>
              <a:t> всегда.</a:t>
            </a:r>
            <a:br>
              <a:rPr lang="ru-RU" sz="47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700" b="1" i="1" dirty="0" smtClean="0">
                <a:solidFill>
                  <a:schemeClr val="accent3">
                    <a:lumMod val="50000"/>
                  </a:schemeClr>
                </a:solidFill>
              </a:rPr>
              <a:t>   Вот пример, запоминай:</a:t>
            </a:r>
            <a:br>
              <a:rPr lang="ru-RU" sz="47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700" b="1" i="1" dirty="0" smtClean="0">
                <a:solidFill>
                  <a:schemeClr val="accent3">
                    <a:lumMod val="50000"/>
                  </a:schemeClr>
                </a:solidFill>
              </a:rPr>
              <a:t>   Ноги </a:t>
            </a:r>
            <a:r>
              <a:rPr lang="ru-RU" sz="4700" b="1" i="1" dirty="0" err="1" smtClean="0">
                <a:solidFill>
                  <a:schemeClr val="accent3">
                    <a:lumMod val="50000"/>
                  </a:schemeClr>
                </a:solidFill>
              </a:rPr>
              <a:t>вы</a:t>
            </a:r>
            <a:r>
              <a:rPr lang="ru-RU" sz="4700" b="1" i="1" dirty="0" err="1" smtClean="0">
                <a:solidFill>
                  <a:srgbClr val="FF0000"/>
                </a:solidFill>
              </a:rPr>
              <a:t>тЕр</a:t>
            </a:r>
            <a:r>
              <a:rPr lang="ru-RU" sz="4700" b="1" i="1" dirty="0" smtClean="0">
                <a:solidFill>
                  <a:schemeClr val="accent3">
                    <a:lumMod val="50000"/>
                  </a:schemeClr>
                </a:solidFill>
              </a:rPr>
              <a:t>? — </a:t>
            </a:r>
            <a:r>
              <a:rPr lang="ru-RU" sz="4700" b="1" i="1" dirty="0" err="1" smtClean="0">
                <a:solidFill>
                  <a:schemeClr val="accent3">
                    <a:lumMod val="50000"/>
                  </a:schemeClr>
                </a:solidFill>
              </a:rPr>
              <a:t>Выт</a:t>
            </a:r>
            <a:r>
              <a:rPr lang="ru-RU" sz="4700" b="1" i="1" dirty="0" err="1" smtClean="0">
                <a:solidFill>
                  <a:srgbClr val="FF0000"/>
                </a:solidFill>
              </a:rPr>
              <a:t>Ира</a:t>
            </a:r>
            <a:r>
              <a:rPr lang="ru-RU" sz="4700" b="1" i="1" dirty="0" err="1" smtClean="0">
                <a:solidFill>
                  <a:schemeClr val="accent3">
                    <a:lumMod val="50000"/>
                  </a:schemeClr>
                </a:solidFill>
              </a:rPr>
              <a:t>й</a:t>
            </a:r>
            <a:r>
              <a:rPr lang="ru-RU" sz="4700" b="1" i="1" dirty="0" smtClean="0">
                <a:solidFill>
                  <a:schemeClr val="accent3">
                    <a:lumMod val="50000"/>
                  </a:schemeClr>
                </a:solidFill>
              </a:rPr>
              <a:t>!</a:t>
            </a:r>
            <a:br>
              <a:rPr lang="ru-RU" sz="47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sz="47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/>
            </a:r>
            <a:br>
              <a:rPr lang="ru-RU" b="1" i="1" dirty="0" smtClean="0">
                <a:solidFill>
                  <a:srgbClr val="7030A0"/>
                </a:solidFill>
              </a:rPr>
            </a:br>
            <a:r>
              <a:rPr lang="ru-RU" b="1" i="1" dirty="0" smtClean="0">
                <a:solidFill>
                  <a:srgbClr val="7030A0"/>
                </a:solidFill>
              </a:rPr>
              <a:t>Глагол «ехать» в повелительном наклонении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      На зеленый свет, 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  Медведь, 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  Ты </a:t>
            </a:r>
            <a:r>
              <a:rPr lang="ru-RU" b="1" i="1" u="sng" dirty="0" smtClean="0">
                <a:solidFill>
                  <a:srgbClr val="FF0000"/>
                </a:solidFill>
              </a:rPr>
              <a:t>не </a:t>
            </a:r>
            <a:r>
              <a:rPr lang="ru-RU" b="1" i="1" u="sng" dirty="0" err="1" smtClean="0">
                <a:solidFill>
                  <a:srgbClr val="FF0000"/>
                </a:solidFill>
              </a:rPr>
              <a:t>ехай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  И </a:t>
            </a:r>
            <a:r>
              <a:rPr lang="ru-RU" b="1" i="1" u="sng" dirty="0" smtClean="0">
                <a:solidFill>
                  <a:srgbClr val="FF0000"/>
                </a:solidFill>
              </a:rPr>
              <a:t>не </a:t>
            </a:r>
            <a:r>
              <a:rPr lang="ru-RU" b="1" i="1" u="sng" dirty="0" err="1" smtClean="0">
                <a:solidFill>
                  <a:srgbClr val="FF0000"/>
                </a:solidFill>
              </a:rPr>
              <a:t>едь</a:t>
            </a:r>
            <a:r>
              <a:rPr lang="ru-RU" b="1" i="1" u="sng" dirty="0" smtClean="0">
                <a:solidFill>
                  <a:srgbClr val="FF0000"/>
                </a:solidFill>
              </a:rPr>
              <a:t>,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  И </a:t>
            </a:r>
            <a:r>
              <a:rPr lang="ru-RU" b="1" i="1" u="sng" dirty="0" smtClean="0">
                <a:solidFill>
                  <a:srgbClr val="FF0000"/>
                </a:solidFill>
              </a:rPr>
              <a:t>не </a:t>
            </a:r>
            <a:r>
              <a:rPr lang="ru-RU" b="1" i="1" u="sng" dirty="0" err="1" smtClean="0">
                <a:solidFill>
                  <a:srgbClr val="FF0000"/>
                </a:solidFill>
              </a:rPr>
              <a:t>ездий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 никогда –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                 </a:t>
            </a:r>
            <a:r>
              <a:rPr lang="ru-RU" b="1" i="1" dirty="0" smtClean="0">
                <a:solidFill>
                  <a:srgbClr val="FF0000"/>
                </a:solidFill>
              </a:rPr>
              <a:t>ПОЕЗЖАЙ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! Запомнил? 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– Да!</a:t>
            </a:r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i="1" dirty="0" smtClean="0">
                <a:solidFill>
                  <a:srgbClr val="7030A0"/>
                </a:solidFill>
              </a:rPr>
              <a:t>Глагол «</a:t>
            </a:r>
            <a:r>
              <a:rPr lang="ru-RU" b="1" i="1" dirty="0" smtClean="0">
                <a:solidFill>
                  <a:srgbClr val="FF0000"/>
                </a:solidFill>
              </a:rPr>
              <a:t>класть</a:t>
            </a:r>
            <a:r>
              <a:rPr lang="ru-RU" b="1" i="1" dirty="0" smtClean="0">
                <a:solidFill>
                  <a:srgbClr val="7030A0"/>
                </a:solidFill>
              </a:rPr>
              <a:t>» употребляется без приставок, а «</a:t>
            </a:r>
            <a:r>
              <a:rPr lang="ru-RU" b="1" i="1" dirty="0" smtClean="0">
                <a:solidFill>
                  <a:srgbClr val="FF0000"/>
                </a:solidFill>
              </a:rPr>
              <a:t>(по)</a:t>
            </a:r>
            <a:r>
              <a:rPr lang="ru-RU" b="1" i="1" dirty="0" err="1" smtClean="0">
                <a:solidFill>
                  <a:srgbClr val="FF0000"/>
                </a:solidFill>
              </a:rPr>
              <a:t>ложить</a:t>
            </a:r>
            <a:r>
              <a:rPr lang="ru-RU" b="1" i="1" dirty="0" smtClean="0">
                <a:solidFill>
                  <a:srgbClr val="7030A0"/>
                </a:solidFill>
              </a:rPr>
              <a:t>» – только с приставками.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Еду ни </a:t>
            </a:r>
            <a:r>
              <a:rPr lang="ru-RU" sz="4000" b="1" i="1" dirty="0" err="1" smtClean="0">
                <a:solidFill>
                  <a:schemeClr val="accent3">
                    <a:lumMod val="50000"/>
                  </a:schemeClr>
                </a:solidFill>
              </a:rPr>
              <a:t>л</a:t>
            </a:r>
            <a:r>
              <a:rPr lang="ru-RU" sz="4000" b="1" i="1" dirty="0" err="1" smtClean="0">
                <a:solidFill>
                  <a:srgbClr val="FF0000"/>
                </a:solidFill>
              </a:rPr>
              <a:t>О</a:t>
            </a:r>
            <a:r>
              <a:rPr lang="ru-RU" sz="4000" b="1" i="1" dirty="0" err="1" smtClean="0">
                <a:solidFill>
                  <a:schemeClr val="accent3">
                    <a:lumMod val="50000"/>
                  </a:schemeClr>
                </a:solidFill>
              </a:rPr>
              <a:t>жить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4000" b="1" i="1" dirty="0" err="1" smtClean="0">
                <a:solidFill>
                  <a:schemeClr val="accent3">
                    <a:lumMod val="50000"/>
                  </a:schemeClr>
                </a:solidFill>
              </a:rPr>
              <a:t>ни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ru-RU" sz="4000" b="1" i="1" dirty="0" err="1" smtClean="0">
                <a:solidFill>
                  <a:schemeClr val="accent3">
                    <a:lumMod val="50000"/>
                  </a:schemeClr>
                </a:solidFill>
              </a:rPr>
              <a:t>лож</a:t>
            </a:r>
            <a:r>
              <a:rPr lang="ru-RU" sz="4000" b="1" i="1" dirty="0" err="1" smtClean="0">
                <a:solidFill>
                  <a:srgbClr val="FF0000"/>
                </a:solidFill>
              </a:rPr>
              <a:t>И</a:t>
            </a:r>
            <a:r>
              <a:rPr lang="ru-RU" sz="4000" b="1" i="1" dirty="0" err="1" smtClean="0">
                <a:solidFill>
                  <a:schemeClr val="accent3">
                    <a:lumMod val="50000"/>
                  </a:schemeClr>
                </a:solidFill>
              </a:rPr>
              <a:t>ть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, 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Да и </a:t>
            </a:r>
            <a:r>
              <a:rPr lang="ru-RU" sz="4000" b="1" i="1" dirty="0" err="1" smtClean="0">
                <a:solidFill>
                  <a:srgbClr val="FF0000"/>
                </a:solidFill>
              </a:rPr>
              <a:t>накласть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ru-RU" sz="4800" b="1" i="1" u="sng" dirty="0" smtClean="0">
                <a:solidFill>
                  <a:schemeClr val="accent3">
                    <a:lumMod val="50000"/>
                  </a:schemeClr>
                </a:solidFill>
              </a:rPr>
              <a:t>нельзя.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А </a:t>
            </a:r>
            <a:r>
              <a:rPr lang="ru-RU" sz="4800" b="1" i="1" u="sng" dirty="0" smtClean="0">
                <a:solidFill>
                  <a:schemeClr val="accent3">
                    <a:lumMod val="50000"/>
                  </a:schemeClr>
                </a:solidFill>
              </a:rPr>
              <a:t>можно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ru-RU" sz="4000" b="1" i="1" dirty="0" smtClean="0">
                <a:solidFill>
                  <a:srgbClr val="FF0000"/>
                </a:solidFill>
              </a:rPr>
              <a:t>класть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 и </a:t>
            </a:r>
            <a:r>
              <a:rPr lang="ru-RU" sz="4000" b="1" i="1" dirty="0" smtClean="0">
                <a:solidFill>
                  <a:srgbClr val="FF0000"/>
                </a:solidFill>
              </a:rPr>
              <a:t>положить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 –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Запомните, друзья! </a:t>
            </a:r>
          </a:p>
          <a:p>
            <a:endParaRPr lang="ru-RU" sz="4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</a:t>
            </a:r>
            <a:r>
              <a:rPr lang="ru-RU" sz="3100" b="1" i="1" dirty="0" err="1" smtClean="0">
                <a:solidFill>
                  <a:srgbClr val="FF0000"/>
                </a:solidFill>
              </a:rPr>
              <a:t>Победю</a:t>
            </a:r>
            <a:r>
              <a:rPr lang="ru-RU" sz="3100" b="1" i="1" dirty="0" smtClean="0">
                <a:solidFill>
                  <a:srgbClr val="7030A0"/>
                </a:solidFill>
              </a:rPr>
              <a:t> или </a:t>
            </a:r>
            <a:r>
              <a:rPr lang="ru-RU" sz="3100" b="1" i="1" dirty="0" err="1" smtClean="0">
                <a:solidFill>
                  <a:srgbClr val="FF0000"/>
                </a:solidFill>
              </a:rPr>
              <a:t>побежу</a:t>
            </a:r>
            <a:r>
              <a:rPr lang="ru-RU" sz="3100" b="1" i="1" dirty="0" smtClean="0">
                <a:solidFill>
                  <a:srgbClr val="7030A0"/>
                </a:solidFill>
              </a:rPr>
              <a:t>? Глагол «победить» в будущем времени имеет только сложную форму (</a:t>
            </a:r>
            <a:r>
              <a:rPr lang="ru-RU" sz="3100" b="1" i="1" dirty="0" smtClean="0">
                <a:solidFill>
                  <a:srgbClr val="FF0000"/>
                </a:solidFill>
              </a:rPr>
              <a:t>одержать победу, стать победителем</a:t>
            </a:r>
            <a:r>
              <a:rPr lang="ru-RU" sz="3100" b="1" i="1" dirty="0" smtClean="0">
                <a:solidFill>
                  <a:srgbClr val="7030A0"/>
                </a:solidFill>
              </a:rPr>
              <a:t>).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«Как на конкурс я пойду, как там всех я </a:t>
            </a:r>
            <a:r>
              <a:rPr lang="ru-RU" b="1" i="1" u="sng" dirty="0" err="1" smtClean="0">
                <a:solidFill>
                  <a:srgbClr val="FF0000"/>
                </a:solidFill>
              </a:rPr>
              <a:t>побежу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! 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u="sng" dirty="0" err="1" smtClean="0">
                <a:solidFill>
                  <a:srgbClr val="FF0000"/>
                </a:solidFill>
              </a:rPr>
              <a:t>Победю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 в нем без усилий, если хватит терпежу!» 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«Ты не хвастай, грамотей, а язык освой скорей. 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Правила ты должен знать, чтоб  </a:t>
            </a:r>
            <a:r>
              <a:rPr lang="ru-RU" sz="5400" b="1" i="1" dirty="0" smtClean="0">
                <a:solidFill>
                  <a:srgbClr val="FF0000"/>
                </a:solidFill>
              </a:rPr>
              <a:t>победу одержать!» 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7030A0"/>
                </a:solidFill>
              </a:rPr>
              <a:t/>
            </a:r>
            <a:br>
              <a:rPr lang="ru-RU" sz="3600" b="1" i="1" dirty="0" smtClean="0">
                <a:solidFill>
                  <a:srgbClr val="7030A0"/>
                </a:solidFill>
              </a:rPr>
            </a:br>
            <a:r>
              <a:rPr lang="ru-RU" sz="3600" b="1" i="1" dirty="0" smtClean="0">
                <a:solidFill>
                  <a:srgbClr val="7030A0"/>
                </a:solidFill>
              </a:rPr>
              <a:t/>
            </a:r>
            <a:br>
              <a:rPr lang="ru-RU" sz="3600" b="1" i="1" dirty="0" smtClean="0">
                <a:solidFill>
                  <a:srgbClr val="7030A0"/>
                </a:solidFill>
              </a:rPr>
            </a:br>
            <a:r>
              <a:rPr lang="ru-RU" sz="3600" b="1" i="1" dirty="0" smtClean="0">
                <a:solidFill>
                  <a:srgbClr val="7030A0"/>
                </a:solidFill>
              </a:rPr>
              <a:t>Раздельное и слитное написание что бы/чтобы, то же/тоже, так же/также</a:t>
            </a:r>
            <a:endParaRPr lang="ru-RU" sz="3600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    </a:t>
            </a:r>
          </a:p>
          <a:p>
            <a:pPr>
              <a:buNone/>
            </a:pPr>
            <a:r>
              <a:rPr lang="ru-RU" sz="4300" b="1" i="1" dirty="0" smtClean="0">
                <a:solidFill>
                  <a:srgbClr val="FF0000"/>
                </a:solidFill>
              </a:rPr>
              <a:t>    </a:t>
            </a:r>
            <a:r>
              <a:rPr lang="ru-RU" sz="4300" b="1" i="1" u="sng" dirty="0" smtClean="0">
                <a:solidFill>
                  <a:srgbClr val="FF0000"/>
                </a:solidFill>
              </a:rPr>
              <a:t>Что бы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 мне такое прочитать, 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300" b="1" i="1" u="sng" dirty="0" smtClean="0">
                <a:solidFill>
                  <a:srgbClr val="FF0000"/>
                </a:solidFill>
              </a:rPr>
              <a:t>Чтобы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 сразу самым умным стать! 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300" b="1" i="1" u="sng" dirty="0" smtClean="0">
                <a:solidFill>
                  <a:srgbClr val="FF0000"/>
                </a:solidFill>
              </a:rPr>
              <a:t>То же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 самое, что Маша, я в тетрадке напишу, 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300" b="1" i="1" u="sng" dirty="0" smtClean="0">
                <a:solidFill>
                  <a:srgbClr val="FF0000"/>
                </a:solidFill>
              </a:rPr>
              <a:t>Тоже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 завтра, как и Маша, я пятерку получу!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700" b="1" i="1" u="sng" dirty="0" smtClean="0">
                <a:solidFill>
                  <a:srgbClr val="FF0000"/>
                </a:solidFill>
              </a:rPr>
              <a:t>Так же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 на базар пойду, 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Как ходил в прошлом году, 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Там куплю себе корову, 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А </a:t>
            </a:r>
            <a:r>
              <a:rPr lang="ru-RU" sz="4700" b="1" i="1" u="sng" dirty="0" smtClean="0">
                <a:solidFill>
                  <a:srgbClr val="FF0000"/>
                </a:solidFill>
              </a:rPr>
              <a:t>также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 лошадь и козу. </a:t>
            </a:r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</a:rPr>
              <a:t/>
            </a:r>
            <a:br>
              <a:rPr lang="ru-RU" sz="3200" b="1" i="1" dirty="0" smtClean="0">
                <a:solidFill>
                  <a:srgbClr val="7030A0"/>
                </a:solidFill>
              </a:rPr>
            </a:br>
            <a:r>
              <a:rPr lang="ru-RU" sz="3200" b="1" i="1" dirty="0" smtClean="0">
                <a:solidFill>
                  <a:srgbClr val="7030A0"/>
                </a:solidFill>
              </a:rPr>
              <a:t/>
            </a:r>
            <a:br>
              <a:rPr lang="ru-RU" sz="3200" b="1" i="1" dirty="0" smtClean="0">
                <a:solidFill>
                  <a:srgbClr val="7030A0"/>
                </a:solidFill>
              </a:rPr>
            </a:br>
            <a:r>
              <a:rPr lang="ru-RU" sz="3200" b="1" i="1" dirty="0" smtClean="0">
                <a:solidFill>
                  <a:srgbClr val="7030A0"/>
                </a:solidFill>
              </a:rPr>
              <a:t/>
            </a:r>
            <a:br>
              <a:rPr lang="ru-RU" sz="3200" b="1" i="1" dirty="0" smtClean="0">
                <a:solidFill>
                  <a:srgbClr val="7030A0"/>
                </a:solidFill>
              </a:rPr>
            </a:br>
            <a:r>
              <a:rPr lang="ru-RU" sz="3200" b="1" i="1" dirty="0" smtClean="0">
                <a:solidFill>
                  <a:srgbClr val="7030A0"/>
                </a:solidFill>
              </a:rPr>
              <a:t>О или Ё? </a:t>
            </a:r>
            <a:r>
              <a:rPr lang="ru-RU" sz="3200" b="1" i="1" dirty="0" smtClean="0">
                <a:solidFill>
                  <a:srgbClr val="FF0000"/>
                </a:solidFill>
              </a:rPr>
              <a:t>В ударных суффиксах</a:t>
            </a:r>
            <a:r>
              <a:rPr lang="ru-RU" sz="3200" b="1" i="1" dirty="0" smtClean="0">
                <a:solidFill>
                  <a:srgbClr val="7030A0"/>
                </a:solidFill>
              </a:rPr>
              <a:t> имен существительных -ОНК-, -ОНОК-</a:t>
            </a:r>
            <a:br>
              <a:rPr lang="ru-RU" sz="3200" b="1" i="1" dirty="0" smtClean="0">
                <a:solidFill>
                  <a:srgbClr val="7030A0"/>
                </a:solidFill>
              </a:rPr>
            </a:br>
            <a:r>
              <a:rPr lang="ru-RU" sz="3200" b="1" i="1" dirty="0" smtClean="0">
                <a:solidFill>
                  <a:srgbClr val="7030A0"/>
                </a:solidFill>
              </a:rPr>
              <a:t>(девчонка, юбчонка, галчонок, медвежонок)</a:t>
            </a:r>
            <a:br>
              <a:rPr lang="ru-RU" sz="3200" b="1" i="1" dirty="0" smtClean="0">
                <a:solidFill>
                  <a:srgbClr val="7030A0"/>
                </a:solidFill>
              </a:rPr>
            </a:br>
            <a:r>
              <a:rPr lang="ru-RU" sz="3200" b="1" i="1" dirty="0" smtClean="0">
                <a:solidFill>
                  <a:srgbClr val="7030A0"/>
                </a:solidFill>
              </a:rPr>
              <a:t> пишется буква О.</a:t>
            </a:r>
            <a:endParaRPr lang="ru-RU" sz="3200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Шел по лесу медвеж</a:t>
            </a:r>
            <a:r>
              <a:rPr lang="ru-RU" b="1" i="1" dirty="0" smtClean="0">
                <a:solidFill>
                  <a:srgbClr val="FF0000"/>
                </a:solidFill>
              </a:rPr>
              <a:t>онок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, 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Повстречал его волч</a:t>
            </a:r>
            <a:r>
              <a:rPr lang="ru-RU" b="1" i="1" dirty="0" smtClean="0">
                <a:solidFill>
                  <a:srgbClr val="FF0000"/>
                </a:solidFill>
              </a:rPr>
              <a:t>онок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: 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– Там в лесу толпа девч</a:t>
            </a:r>
            <a:r>
              <a:rPr lang="ru-RU" b="1" i="1" dirty="0" smtClean="0">
                <a:solidFill>
                  <a:srgbClr val="FF0000"/>
                </a:solidFill>
              </a:rPr>
              <a:t>онок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Весь рассыпала боч</a:t>
            </a:r>
            <a:r>
              <a:rPr lang="ru-RU" b="1" i="1" dirty="0" smtClean="0">
                <a:solidFill>
                  <a:srgbClr val="FF0000"/>
                </a:solidFill>
              </a:rPr>
              <a:t>онок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, 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Полный ягод, вкусных, спелых. 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Забирай малину смело! </a:t>
            </a:r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/>
            </a:r>
            <a:br>
              <a:rPr lang="ru-RU" b="1" i="1" dirty="0" smtClean="0">
                <a:solidFill>
                  <a:srgbClr val="7030A0"/>
                </a:solidFill>
              </a:rPr>
            </a:br>
            <a:r>
              <a:rPr lang="ru-RU" b="1" i="1" dirty="0" smtClean="0">
                <a:solidFill>
                  <a:srgbClr val="7030A0"/>
                </a:solidFill>
              </a:rPr>
              <a:t>Правописание сочетаний ЧК, ЧН, РЩ, ЩН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  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  Не сложно понять, что </a:t>
            </a:r>
            <a:r>
              <a:rPr lang="ru-RU" b="1" i="1" dirty="0" smtClean="0">
                <a:solidFill>
                  <a:srgbClr val="FF0000"/>
                </a:solidFill>
              </a:rPr>
              <a:t>ЧК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и </a:t>
            </a:r>
            <a:r>
              <a:rPr lang="ru-RU" b="1" i="1" dirty="0" smtClean="0">
                <a:solidFill>
                  <a:srgbClr val="FF0000"/>
                </a:solidFill>
              </a:rPr>
              <a:t>ЧН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Без мягкого знака писать надо всем.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u="sng" dirty="0" smtClean="0">
                <a:solidFill>
                  <a:srgbClr val="FF0000"/>
                </a:solidFill>
              </a:rPr>
              <a:t>Р</a:t>
            </a:r>
            <a:r>
              <a:rPr lang="ru-RU" b="1" i="1" u="sng" dirty="0" smtClean="0">
                <a:solidFill>
                  <a:schemeClr val="accent3">
                    <a:lumMod val="50000"/>
                  </a:schemeClr>
                </a:solidFill>
              </a:rPr>
              <a:t> и </a:t>
            </a:r>
            <a:r>
              <a:rPr lang="ru-RU" b="1" i="1" u="sng" dirty="0" smtClean="0">
                <a:solidFill>
                  <a:srgbClr val="FF0000"/>
                </a:solidFill>
              </a:rPr>
              <a:t>Щ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b="1" i="1" u="sng" dirty="0" smtClean="0">
                <a:solidFill>
                  <a:srgbClr val="FF0000"/>
                </a:solidFill>
              </a:rPr>
              <a:t>Щ</a:t>
            </a:r>
            <a:r>
              <a:rPr lang="ru-RU" b="1" i="1" u="sng" dirty="0" smtClean="0">
                <a:solidFill>
                  <a:schemeClr val="accent3">
                    <a:lumMod val="50000"/>
                  </a:schemeClr>
                </a:solidFill>
              </a:rPr>
              <a:t> и </a:t>
            </a:r>
            <a:r>
              <a:rPr lang="ru-RU" b="1" i="1" u="sng" dirty="0" smtClean="0">
                <a:solidFill>
                  <a:srgbClr val="FF0000"/>
                </a:solidFill>
              </a:rPr>
              <a:t>Н</a:t>
            </a:r>
            <a:r>
              <a:rPr lang="ru-RU" b="1" i="1" u="sng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— здесь не ждите перемен.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Мягкий знак тут не гостит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И от этого грустит.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7030A0"/>
                </a:solidFill>
              </a:rPr>
              <a:t/>
            </a:r>
            <a:br>
              <a:rPr lang="ru-RU" sz="3600" b="1" i="1" dirty="0" smtClean="0">
                <a:solidFill>
                  <a:srgbClr val="7030A0"/>
                </a:solidFill>
              </a:rPr>
            </a:br>
            <a:r>
              <a:rPr lang="ru-RU" sz="3600" b="1" i="1" dirty="0" smtClean="0">
                <a:solidFill>
                  <a:srgbClr val="7030A0"/>
                </a:solidFill>
              </a:rPr>
              <a:t/>
            </a:r>
            <a:br>
              <a:rPr lang="ru-RU" sz="3600" b="1" i="1" dirty="0" smtClean="0">
                <a:solidFill>
                  <a:srgbClr val="7030A0"/>
                </a:solidFill>
              </a:rPr>
            </a:br>
            <a:r>
              <a:rPr lang="ru-RU" sz="3600" b="1" i="1" dirty="0" smtClean="0">
                <a:solidFill>
                  <a:srgbClr val="7030A0"/>
                </a:solidFill>
              </a:rPr>
              <a:t>Т</a:t>
            </a:r>
            <a:r>
              <a:rPr lang="ru-RU" sz="3600" b="1" i="1" dirty="0" smtClean="0">
                <a:solidFill>
                  <a:srgbClr val="FF0000"/>
                </a:solidFill>
              </a:rPr>
              <a:t>о</a:t>
            </a:r>
            <a:r>
              <a:rPr lang="ru-RU" sz="3600" b="1" i="1" dirty="0" smtClean="0">
                <a:solidFill>
                  <a:srgbClr val="7030A0"/>
                </a:solidFill>
              </a:rPr>
              <a:t>рты – Ш</a:t>
            </a:r>
            <a:r>
              <a:rPr lang="ru-RU" sz="3600" b="1" i="1" dirty="0" smtClean="0">
                <a:solidFill>
                  <a:srgbClr val="FF0000"/>
                </a:solidFill>
              </a:rPr>
              <a:t>о</a:t>
            </a:r>
            <a:r>
              <a:rPr lang="ru-RU" sz="3600" b="1" i="1" dirty="0" smtClean="0">
                <a:solidFill>
                  <a:srgbClr val="7030A0"/>
                </a:solidFill>
              </a:rPr>
              <a:t>рты: ударение во всех формах обоих слов падает на первый слог.</a:t>
            </a:r>
            <a:endParaRPr lang="ru-RU" sz="3600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Долго ели </a:t>
            </a:r>
            <a:r>
              <a:rPr lang="ru-RU" sz="4000" b="1" i="1" dirty="0" err="1" smtClean="0">
                <a:solidFill>
                  <a:schemeClr val="accent3">
                    <a:lumMod val="50000"/>
                  </a:schemeClr>
                </a:solidFill>
              </a:rPr>
              <a:t>т</a:t>
            </a:r>
            <a:r>
              <a:rPr lang="ru-RU" sz="4000" b="1" i="1" dirty="0" err="1" smtClean="0">
                <a:solidFill>
                  <a:srgbClr val="FF0000"/>
                </a:solidFill>
              </a:rPr>
              <a:t>О</a:t>
            </a:r>
            <a:r>
              <a:rPr lang="ru-RU" sz="4000" b="1" i="1" dirty="0" err="1" smtClean="0">
                <a:solidFill>
                  <a:schemeClr val="accent3">
                    <a:lumMod val="50000"/>
                  </a:schemeClr>
                </a:solidFill>
              </a:rPr>
              <a:t>рты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 –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  Не налезли </a:t>
            </a:r>
            <a:r>
              <a:rPr lang="ru-RU" sz="4000" b="1" i="1" dirty="0" err="1" smtClean="0">
                <a:solidFill>
                  <a:schemeClr val="accent3">
                    <a:lumMod val="50000"/>
                  </a:schemeClr>
                </a:solidFill>
              </a:rPr>
              <a:t>ш</a:t>
            </a:r>
            <a:r>
              <a:rPr lang="ru-RU" sz="4000" b="1" i="1" dirty="0" err="1" smtClean="0">
                <a:solidFill>
                  <a:srgbClr val="FF0000"/>
                </a:solidFill>
              </a:rPr>
              <a:t>О</a:t>
            </a:r>
            <a:r>
              <a:rPr lang="ru-RU" sz="4000" b="1" i="1" dirty="0" err="1" smtClean="0">
                <a:solidFill>
                  <a:schemeClr val="accent3">
                    <a:lumMod val="50000"/>
                  </a:schemeClr>
                </a:solidFill>
              </a:rPr>
              <a:t>рты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  Лучше жить без </a:t>
            </a:r>
            <a:r>
              <a:rPr lang="ru-RU" sz="4000" b="1" i="1" dirty="0" err="1" smtClean="0">
                <a:solidFill>
                  <a:schemeClr val="accent3">
                    <a:lumMod val="50000"/>
                  </a:schemeClr>
                </a:solidFill>
              </a:rPr>
              <a:t>т</a:t>
            </a:r>
            <a:r>
              <a:rPr lang="ru-RU" sz="4000" b="1" i="1" dirty="0" err="1" smtClean="0">
                <a:solidFill>
                  <a:srgbClr val="FF0000"/>
                </a:solidFill>
              </a:rPr>
              <a:t>О</a:t>
            </a:r>
            <a:r>
              <a:rPr lang="ru-RU" sz="4000" b="1" i="1" dirty="0" err="1" smtClean="0">
                <a:solidFill>
                  <a:schemeClr val="accent3">
                    <a:lumMod val="50000"/>
                  </a:schemeClr>
                </a:solidFill>
              </a:rPr>
              <a:t>ртов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,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  Чем гулять без </a:t>
            </a:r>
            <a:r>
              <a:rPr lang="ru-RU" sz="4000" b="1" i="1" dirty="0" err="1" smtClean="0">
                <a:solidFill>
                  <a:schemeClr val="accent3">
                    <a:lumMod val="50000"/>
                  </a:schemeClr>
                </a:solidFill>
              </a:rPr>
              <a:t>ш</a:t>
            </a:r>
            <a:r>
              <a:rPr lang="ru-RU" sz="4000" b="1" i="1" dirty="0" err="1" smtClean="0">
                <a:solidFill>
                  <a:srgbClr val="FF0000"/>
                </a:solidFill>
              </a:rPr>
              <a:t>О</a:t>
            </a:r>
            <a:r>
              <a:rPr lang="ru-RU" sz="4000" b="1" i="1" dirty="0" err="1" smtClean="0">
                <a:solidFill>
                  <a:schemeClr val="accent3">
                    <a:lumMod val="50000"/>
                  </a:schemeClr>
                </a:solidFill>
              </a:rPr>
              <a:t>ртов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!</a:t>
            </a:r>
          </a:p>
          <a:p>
            <a:pPr>
              <a:buNone/>
            </a:pP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Написание слова </a:t>
            </a:r>
            <a:r>
              <a:rPr lang="ru-RU" b="1" i="1" dirty="0" err="1" smtClean="0">
                <a:solidFill>
                  <a:srgbClr val="FF0000"/>
                </a:solidFill>
              </a:rPr>
              <a:t>св</a:t>
            </a:r>
            <a:r>
              <a:rPr lang="ru-RU" sz="3600" b="1" i="1" dirty="0" err="1" smtClean="0">
                <a:solidFill>
                  <a:srgbClr val="FF0000"/>
                </a:solidFill>
              </a:rPr>
              <a:t>Ё</a:t>
            </a:r>
            <a:r>
              <a:rPr lang="ru-RU" b="1" i="1" dirty="0" err="1" smtClean="0">
                <a:solidFill>
                  <a:srgbClr val="FF0000"/>
                </a:solidFill>
              </a:rPr>
              <a:t>кла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</a:rPr>
              <a:t>    </a:t>
            </a:r>
            <a:r>
              <a:rPr lang="ru-RU" sz="4400" b="1" i="1" dirty="0" err="1" smtClean="0">
                <a:solidFill>
                  <a:srgbClr val="FF0000"/>
                </a:solidFill>
              </a:rPr>
              <a:t>Фёкла</a:t>
            </a:r>
            <a: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</a:rPr>
              <a:t> красная, как </a:t>
            </a:r>
            <a:r>
              <a:rPr lang="ru-RU" sz="4400" b="1" i="1" dirty="0" err="1" smtClean="0">
                <a:solidFill>
                  <a:srgbClr val="FF0000"/>
                </a:solidFill>
              </a:rPr>
              <a:t>свЁкла</a:t>
            </a:r>
            <a: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</a:rPr>
              <a:t>!</a:t>
            </a:r>
          </a:p>
          <a:p>
            <a:pPr>
              <a:buNone/>
            </a:pPr>
            <a: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</a:rPr>
              <a:t>      В огороде баба </a:t>
            </a:r>
            <a:r>
              <a:rPr lang="ru-RU" sz="4400" b="1" i="1" dirty="0" err="1" smtClean="0">
                <a:solidFill>
                  <a:srgbClr val="FF0000"/>
                </a:solidFill>
              </a:rPr>
              <a:t>Фёкла</a:t>
            </a:r>
            <a: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</a:rPr>
              <a:t>, у нее на грядке </a:t>
            </a:r>
            <a:r>
              <a:rPr lang="ru-RU" sz="4400" b="1" i="1" dirty="0" err="1" smtClean="0">
                <a:solidFill>
                  <a:srgbClr val="FF0000"/>
                </a:solidFill>
              </a:rPr>
              <a:t>свЁкла</a:t>
            </a:r>
            <a: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</a:rPr>
              <a:t>!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/>
            </a:r>
            <a:br>
              <a:rPr lang="ru-RU" b="1" i="1" dirty="0" smtClean="0">
                <a:solidFill>
                  <a:srgbClr val="7030A0"/>
                </a:solidFill>
              </a:rPr>
            </a:br>
            <a:r>
              <a:rPr lang="ru-RU" b="1" i="1" dirty="0" smtClean="0">
                <a:solidFill>
                  <a:srgbClr val="7030A0"/>
                </a:solidFill>
              </a:rPr>
              <a:t>Ударение в слове щавель:</a:t>
            </a:r>
            <a:br>
              <a:rPr lang="ru-RU" b="1" i="1" dirty="0" smtClean="0">
                <a:solidFill>
                  <a:srgbClr val="7030A0"/>
                </a:solidFill>
              </a:rPr>
            </a:b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</a:t>
            </a:r>
          </a:p>
          <a:p>
            <a:pPr>
              <a:buNone/>
            </a:pPr>
            <a: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</a:rPr>
              <a:t>   Срубили </a:t>
            </a:r>
            <a:r>
              <a:rPr lang="ru-RU" sz="4800" b="1" i="1" dirty="0" smtClean="0">
                <a:solidFill>
                  <a:srgbClr val="FF0000"/>
                </a:solidFill>
              </a:rPr>
              <a:t>ель</a:t>
            </a:r>
            <a: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</a:rPr>
              <a:t>, сорвали </a:t>
            </a:r>
            <a:r>
              <a:rPr lang="ru-RU" sz="4400" b="1" i="1" dirty="0" err="1" smtClean="0">
                <a:solidFill>
                  <a:schemeClr val="accent3">
                    <a:lumMod val="50000"/>
                  </a:schemeClr>
                </a:solidFill>
              </a:rPr>
              <a:t>щав</a:t>
            </a:r>
            <a:r>
              <a:rPr lang="ru-RU" sz="4400" b="1" i="1" dirty="0" err="1" smtClean="0">
                <a:solidFill>
                  <a:srgbClr val="FF0000"/>
                </a:solidFill>
              </a:rPr>
              <a:t>Ель</a:t>
            </a:r>
            <a: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>Правописание приставок </a:t>
            </a:r>
            <a:br>
              <a:rPr lang="ru-RU" b="1" i="1" dirty="0" smtClean="0">
                <a:solidFill>
                  <a:srgbClr val="7030A0"/>
                </a:solidFill>
              </a:rPr>
            </a:br>
            <a:r>
              <a:rPr lang="ru-RU" b="1" i="1" dirty="0" smtClean="0">
                <a:solidFill>
                  <a:srgbClr val="7030A0"/>
                </a:solidFill>
              </a:rPr>
              <a:t>на «З», «С»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 Не забудьте, что приставки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Ра</a:t>
            </a:r>
            <a:r>
              <a:rPr lang="ru-RU" sz="4000" b="1" i="1" dirty="0" smtClean="0">
                <a:solidFill>
                  <a:srgbClr val="FF0000"/>
                </a:solidFill>
              </a:rPr>
              <a:t>з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-, и</a:t>
            </a:r>
            <a:r>
              <a:rPr lang="ru-RU" sz="4000" b="1" i="1" dirty="0" smtClean="0">
                <a:solidFill>
                  <a:srgbClr val="FF0000"/>
                </a:solidFill>
              </a:rPr>
              <a:t>з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-, во</a:t>
            </a:r>
            <a:r>
              <a:rPr lang="ru-RU" sz="4000" b="1" i="1" dirty="0" smtClean="0">
                <a:solidFill>
                  <a:srgbClr val="FF0000"/>
                </a:solidFill>
              </a:rPr>
              <a:t>з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-, ни</a:t>
            </a:r>
            <a:r>
              <a:rPr lang="ru-RU" sz="4000" b="1" i="1" dirty="0" smtClean="0">
                <a:solidFill>
                  <a:srgbClr val="FF0000"/>
                </a:solidFill>
              </a:rPr>
              <a:t>з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-, чре</a:t>
            </a:r>
            <a:r>
              <a:rPr lang="ru-RU" sz="4000" b="1" i="1" dirty="0" smtClean="0">
                <a:solidFill>
                  <a:srgbClr val="FF0000"/>
                </a:solidFill>
              </a:rPr>
              <a:t>з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- и бе</a:t>
            </a:r>
            <a:r>
              <a:rPr lang="ru-RU" sz="4000" b="1" i="1" dirty="0" smtClean="0">
                <a:solidFill>
                  <a:srgbClr val="FF0000"/>
                </a:solidFill>
              </a:rPr>
              <a:t>з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-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Пред согласными глухими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Быстро сменят "</a:t>
            </a:r>
            <a:r>
              <a:rPr lang="ru-RU" sz="5400" b="1" i="1" dirty="0" err="1" smtClean="0">
                <a:solidFill>
                  <a:srgbClr val="FF0000"/>
                </a:solidFill>
              </a:rPr>
              <a:t>з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" на "</a:t>
            </a:r>
            <a:r>
              <a:rPr lang="ru-RU" sz="5400" b="1" i="1" dirty="0" smtClean="0">
                <a:solidFill>
                  <a:srgbClr val="FF0000"/>
                </a:solidFill>
              </a:rPr>
              <a:t>с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".</a:t>
            </a:r>
            <a:endParaRPr lang="ru-RU" sz="4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i="1" dirty="0" smtClean="0">
                <a:solidFill>
                  <a:srgbClr val="7030A0"/>
                </a:solidFill>
              </a:rPr>
              <a:t>Правописание суффиксов </a:t>
            </a:r>
            <a:br>
              <a:rPr lang="ru-RU" b="1" i="1" dirty="0" smtClean="0">
                <a:solidFill>
                  <a:srgbClr val="7030A0"/>
                </a:solidFill>
              </a:rPr>
            </a:br>
            <a:r>
              <a:rPr lang="ru-RU" b="1" i="1" dirty="0" smtClean="0">
                <a:solidFill>
                  <a:srgbClr val="7030A0"/>
                </a:solidFill>
              </a:rPr>
              <a:t>-</a:t>
            </a:r>
            <a:r>
              <a:rPr lang="ru-RU" b="1" i="1" dirty="0" err="1" smtClean="0">
                <a:solidFill>
                  <a:srgbClr val="7030A0"/>
                </a:solidFill>
              </a:rPr>
              <a:t>очк</a:t>
            </a:r>
            <a:r>
              <a:rPr lang="ru-RU" b="1" i="1" dirty="0" smtClean="0">
                <a:solidFill>
                  <a:srgbClr val="7030A0"/>
                </a:solidFill>
              </a:rPr>
              <a:t> -, -</a:t>
            </a:r>
            <a:r>
              <a:rPr lang="ru-RU" b="1" i="1" dirty="0" err="1" smtClean="0">
                <a:solidFill>
                  <a:srgbClr val="7030A0"/>
                </a:solidFill>
              </a:rPr>
              <a:t>еньк</a:t>
            </a:r>
            <a:r>
              <a:rPr lang="ru-RU" b="1" i="1" dirty="0" smtClean="0">
                <a:solidFill>
                  <a:srgbClr val="7030A0"/>
                </a:solidFill>
              </a:rPr>
              <a:t>-</a:t>
            </a:r>
            <a:br>
              <a:rPr lang="ru-RU" b="1" i="1" dirty="0" smtClean="0">
                <a:solidFill>
                  <a:srgbClr val="7030A0"/>
                </a:solidFill>
              </a:rPr>
            </a:b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Дет</a:t>
            </a:r>
            <a:r>
              <a:rPr lang="ru-RU" sz="3600" b="1" i="1" dirty="0" smtClean="0">
                <a:solidFill>
                  <a:srgbClr val="FF0000"/>
                </a:solidFill>
              </a:rPr>
              <a:t>очк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и: Свет</a:t>
            </a:r>
            <a:r>
              <a:rPr lang="ru-RU" sz="3600" b="1" i="1" dirty="0" smtClean="0">
                <a:solidFill>
                  <a:srgbClr val="FF0000"/>
                </a:solidFill>
              </a:rPr>
              <a:t>очк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и, </a:t>
            </a:r>
            <a:b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Ол</a:t>
            </a:r>
            <a:r>
              <a:rPr lang="ru-RU" sz="3600" b="1" i="1" dirty="0" smtClean="0">
                <a:solidFill>
                  <a:srgbClr val="FF0000"/>
                </a:solidFill>
              </a:rPr>
              <a:t>еньк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и, Пол</a:t>
            </a:r>
            <a:r>
              <a:rPr lang="ru-RU" sz="3600" b="1" i="1" dirty="0" smtClean="0">
                <a:solidFill>
                  <a:srgbClr val="FF0000"/>
                </a:solidFill>
              </a:rPr>
              <a:t>еньк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и, </a:t>
            </a:r>
            <a:b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Юр</a:t>
            </a:r>
            <a:r>
              <a:rPr lang="ru-RU" sz="3600" b="1" i="1" dirty="0" smtClean="0">
                <a:solidFill>
                  <a:srgbClr val="FF0000"/>
                </a:solidFill>
              </a:rPr>
              <a:t>очк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и, </a:t>
            </a:r>
            <a:r>
              <a:rPr lang="ru-RU" sz="3600" b="1" i="1" dirty="0" err="1" smtClean="0">
                <a:solidFill>
                  <a:schemeClr val="accent3">
                    <a:lumMod val="50000"/>
                  </a:schemeClr>
                </a:solidFill>
              </a:rPr>
              <a:t>Нюр</a:t>
            </a:r>
            <a:r>
              <a:rPr lang="ru-RU" sz="3600" b="1" i="1" dirty="0" err="1" smtClean="0">
                <a:solidFill>
                  <a:srgbClr val="FF0000"/>
                </a:solidFill>
              </a:rPr>
              <a:t>очк</a:t>
            </a:r>
            <a:r>
              <a:rPr lang="ru-RU" sz="3600" b="1" i="1" dirty="0" err="1" smtClean="0">
                <a:solidFill>
                  <a:schemeClr val="accent3">
                    <a:lumMod val="50000"/>
                  </a:schemeClr>
                </a:solidFill>
              </a:rPr>
              <a:t>и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, </a:t>
            </a:r>
            <a:b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Саш</a:t>
            </a:r>
            <a:r>
              <a:rPr lang="ru-RU" sz="3600" b="1" i="1" dirty="0" smtClean="0">
                <a:solidFill>
                  <a:srgbClr val="FF0000"/>
                </a:solidFill>
              </a:rPr>
              <a:t>еньк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и, Маш</a:t>
            </a:r>
            <a:r>
              <a:rPr lang="ru-RU" sz="3600" b="1" i="1" dirty="0" smtClean="0">
                <a:solidFill>
                  <a:srgbClr val="FF0000"/>
                </a:solidFill>
              </a:rPr>
              <a:t>еньк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и - </a:t>
            </a:r>
            <a:b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Ласково мамы всех называют, </a:t>
            </a:r>
            <a:b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Весёлый венок из имён сплетают. </a:t>
            </a:r>
            <a:b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Все имена вы в тетрадь запишите </a:t>
            </a:r>
            <a:b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И важные суффиксы в них укажите.</a:t>
            </a:r>
            <a:endParaRPr lang="ru-RU" sz="36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sz="4000" b="1" i="1" dirty="0" smtClean="0">
                <a:solidFill>
                  <a:srgbClr val="7030A0"/>
                </a:solidFill>
              </a:rPr>
              <a:t>Правописание безударной гласной в корне слова, проверяемой ударением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sz="36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628800"/>
            <a:ext cx="79208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b="1" i="1" dirty="0" smtClean="0">
                <a:solidFill>
                  <a:schemeClr val="accent3">
                    <a:lumMod val="50000"/>
                  </a:schemeClr>
                </a:solidFill>
              </a:rPr>
              <a:t>    </a:t>
            </a:r>
          </a:p>
          <a:p>
            <a:pPr>
              <a:buNone/>
            </a:pPr>
            <a:r>
              <a:rPr lang="ru-RU" sz="3200" b="1" i="1" dirty="0" smtClean="0">
                <a:solidFill>
                  <a:schemeClr val="accent3">
                    <a:lumMod val="50000"/>
                  </a:schemeClr>
                </a:solidFill>
              </a:rPr>
              <a:t>       Безударный хитрый гласный:</a:t>
            </a:r>
          </a:p>
          <a:p>
            <a:pPr>
              <a:buNone/>
            </a:pPr>
            <a:r>
              <a:rPr lang="ru-RU" sz="3200" b="1" i="1" dirty="0" smtClean="0">
                <a:solidFill>
                  <a:schemeClr val="accent3">
                    <a:lumMod val="50000"/>
                  </a:schemeClr>
                </a:solidFill>
              </a:rPr>
              <a:t>       Слышим мы его прекрасно,</a:t>
            </a:r>
          </a:p>
          <a:p>
            <a:pPr>
              <a:buNone/>
            </a:pPr>
            <a:r>
              <a:rPr lang="ru-RU" sz="3200" b="1" i="1" dirty="0" smtClean="0">
                <a:solidFill>
                  <a:schemeClr val="accent3">
                    <a:lumMod val="50000"/>
                  </a:schemeClr>
                </a:solidFill>
              </a:rPr>
              <a:t>       А в письме какая буква?</a:t>
            </a:r>
          </a:p>
          <a:p>
            <a:pPr>
              <a:buNone/>
            </a:pPr>
            <a:r>
              <a:rPr lang="ru-RU" sz="3200" b="1" i="1" dirty="0" smtClean="0">
                <a:solidFill>
                  <a:schemeClr val="accent3">
                    <a:lumMod val="50000"/>
                  </a:schemeClr>
                </a:solidFill>
              </a:rPr>
              <a:t>       Здесь поможет нам  наука:</a:t>
            </a:r>
          </a:p>
          <a:p>
            <a:pPr>
              <a:buNone/>
            </a:pPr>
            <a:r>
              <a:rPr lang="ru-RU" sz="3200" b="1" i="1" dirty="0" smtClean="0">
                <a:solidFill>
                  <a:schemeClr val="accent3">
                    <a:lumMod val="50000"/>
                  </a:schemeClr>
                </a:solidFill>
              </a:rPr>
              <a:t>       Чтоб развеять все сомненья, </a:t>
            </a:r>
          </a:p>
          <a:p>
            <a:pPr>
              <a:buNone/>
            </a:pPr>
            <a:r>
              <a:rPr lang="ru-RU" sz="3200" b="1" i="1" dirty="0" smtClean="0">
                <a:solidFill>
                  <a:schemeClr val="accent3">
                    <a:lumMod val="50000"/>
                  </a:schemeClr>
                </a:solidFill>
              </a:rPr>
              <a:t>       </a:t>
            </a:r>
            <a:r>
              <a:rPr lang="ru-RU" sz="3200" b="1" i="1" dirty="0" smtClean="0">
                <a:solidFill>
                  <a:srgbClr val="FF0000"/>
                </a:solidFill>
              </a:rPr>
              <a:t>Гласный ставь под ударенье!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Предлоги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</a:t>
            </a:r>
            <a:r>
              <a:rPr lang="ru-RU" b="1" i="1" dirty="0" smtClean="0">
                <a:solidFill>
                  <a:srgbClr val="FF0000"/>
                </a:solidFill>
              </a:rPr>
              <a:t>В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поле, </a:t>
            </a:r>
            <a:r>
              <a:rPr lang="ru-RU" b="1" i="1" dirty="0" smtClean="0">
                <a:solidFill>
                  <a:srgbClr val="FF0000"/>
                </a:solidFill>
              </a:rPr>
              <a:t>в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доме, </a:t>
            </a:r>
            <a:r>
              <a:rPr lang="ru-RU" b="1" i="1" dirty="0" smtClean="0">
                <a:solidFill>
                  <a:srgbClr val="FF0000"/>
                </a:solidFill>
              </a:rPr>
              <a:t>на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сосне,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      </a:t>
            </a:r>
            <a:r>
              <a:rPr lang="ru-RU" b="1" i="1" dirty="0" smtClean="0">
                <a:solidFill>
                  <a:srgbClr val="FF0000"/>
                </a:solidFill>
              </a:rPr>
              <a:t>За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рекой, </a:t>
            </a:r>
            <a:r>
              <a:rPr lang="ru-RU" b="1" i="1" dirty="0" smtClean="0">
                <a:solidFill>
                  <a:srgbClr val="FF0000"/>
                </a:solidFill>
              </a:rPr>
              <a:t>в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лесу, </a:t>
            </a:r>
            <a:r>
              <a:rPr lang="ru-RU" b="1" i="1" dirty="0" smtClean="0">
                <a:solidFill>
                  <a:srgbClr val="FF0000"/>
                </a:solidFill>
              </a:rPr>
              <a:t>во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сне,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      </a:t>
            </a:r>
            <a:r>
              <a:rPr lang="ru-RU" b="1" i="1" dirty="0" smtClean="0">
                <a:solidFill>
                  <a:srgbClr val="FF0000"/>
                </a:solidFill>
              </a:rPr>
              <a:t>Под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березкой и </a:t>
            </a:r>
            <a:r>
              <a:rPr lang="ru-RU" b="1" i="1" dirty="0" smtClean="0">
                <a:solidFill>
                  <a:srgbClr val="FF0000"/>
                </a:solidFill>
              </a:rPr>
              <a:t>в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берлоге –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      Вы заметили </a:t>
            </a:r>
            <a:r>
              <a:rPr lang="ru-RU" b="1" i="1" dirty="0" smtClean="0">
                <a:solidFill>
                  <a:srgbClr val="FF0000"/>
                </a:solidFill>
              </a:rPr>
              <a:t>ПРЕДЛОГИ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?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      Перед СЛОВОМ встал ПРЕДЛОГ –</a:t>
            </a:r>
            <a:b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      Вспомнить правило помог!</a:t>
            </a:r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Правописание не с глаголами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  Всякий школьник это знает –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5400" b="1" i="1" u="sng" dirty="0" smtClean="0">
                <a:solidFill>
                  <a:srgbClr val="FF0000"/>
                </a:solidFill>
              </a:rPr>
              <a:t>Не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глагола избегает.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5400" b="1" i="1" u="sng" dirty="0" smtClean="0">
                <a:solidFill>
                  <a:srgbClr val="FF0000"/>
                </a:solidFill>
              </a:rPr>
              <a:t>Не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забудьте же, друзья,</a:t>
            </a:r>
            <a:b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Слитно их писать </a:t>
            </a:r>
            <a:r>
              <a:rPr lang="ru-RU" sz="4800" b="1" i="1" u="sng" dirty="0" smtClean="0">
                <a:solidFill>
                  <a:srgbClr val="FF0000"/>
                </a:solidFill>
              </a:rPr>
              <a:t>нельзя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!</a:t>
            </a:r>
            <a:endParaRPr lang="ru-RU" sz="4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>Правописание парных согласных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      Если слышишь парный звук,</a:t>
            </a:r>
          </a:p>
          <a:p>
            <a:pPr>
              <a:buNone/>
            </a:pP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      Будь внимателен, мой друг!</a:t>
            </a:r>
          </a:p>
          <a:p>
            <a:pPr>
              <a:buNone/>
            </a:pP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      Слово смело изменяй</a:t>
            </a:r>
          </a:p>
          <a:p>
            <a:pPr>
              <a:buNone/>
            </a:pP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      И согласный проверяй:</a:t>
            </a:r>
          </a:p>
          <a:p>
            <a:pPr>
              <a:buNone/>
            </a:pP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      Зу</a:t>
            </a:r>
            <a:r>
              <a:rPr lang="ru-RU" sz="3600" b="1" i="1" dirty="0" smtClean="0">
                <a:solidFill>
                  <a:srgbClr val="FF0000"/>
                </a:solidFill>
              </a:rPr>
              <a:t>б 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на зу</a:t>
            </a:r>
            <a:r>
              <a:rPr lang="ru-RU" sz="3600" b="1" i="1" dirty="0" smtClean="0">
                <a:solidFill>
                  <a:srgbClr val="FF0000"/>
                </a:solidFill>
              </a:rPr>
              <a:t>б</a:t>
            </a:r>
            <a:r>
              <a:rPr lang="ru-RU" sz="3600" b="1" i="1" u="sng" dirty="0" smtClean="0">
                <a:solidFill>
                  <a:schemeClr val="accent3">
                    <a:lumMod val="50000"/>
                  </a:schemeClr>
                </a:solidFill>
              </a:rPr>
              <a:t>ы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, ле</a:t>
            </a:r>
            <a:r>
              <a:rPr lang="ru-RU" sz="3600" b="1" i="1" dirty="0" smtClean="0">
                <a:solidFill>
                  <a:srgbClr val="FF0000"/>
                </a:solidFill>
              </a:rPr>
              <a:t>д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на ль</a:t>
            </a:r>
            <a:r>
              <a:rPr lang="ru-RU" sz="3600" b="1" i="1" dirty="0" smtClean="0">
                <a:solidFill>
                  <a:srgbClr val="FF0000"/>
                </a:solidFill>
              </a:rPr>
              <a:t>д</a:t>
            </a:r>
            <a:r>
              <a:rPr lang="ru-RU" sz="3600" b="1" i="1" u="sng" dirty="0" smtClean="0">
                <a:solidFill>
                  <a:schemeClr val="accent3">
                    <a:lumMod val="50000"/>
                  </a:schemeClr>
                </a:solidFill>
              </a:rPr>
              <a:t>ы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,</a:t>
            </a:r>
          </a:p>
          <a:p>
            <a:pPr>
              <a:buNone/>
            </a:pP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       Будешь грамотным и ты!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Другая 3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F6128"/>
      </a:hlink>
      <a:folHlink>
        <a:srgbClr val="4F612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402</Words>
  <Application>Microsoft Office PowerPoint</Application>
  <PresentationFormat>Экран (4:3)</PresentationFormat>
  <Paragraphs>156</Paragraphs>
  <Slides>54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54</vt:i4>
      </vt:variant>
    </vt:vector>
  </HeadingPairs>
  <TitlesOfParts>
    <vt:vector size="55" baseType="lpstr">
      <vt:lpstr>Тема Office</vt:lpstr>
      <vt:lpstr>Слайд 1</vt:lpstr>
      <vt:lpstr>Алфавит</vt:lpstr>
      <vt:lpstr> Правописание большой буквы  </vt:lpstr>
      <vt:lpstr> Правописание гласных после шипящих </vt:lpstr>
      <vt:lpstr> Правописание сочетаний ЧК, ЧН, РЩ, ЩН</vt:lpstr>
      <vt:lpstr>  Правописание безударной гласной в корне слова, проверяемой ударением </vt:lpstr>
      <vt:lpstr>Предлоги</vt:lpstr>
      <vt:lpstr>Правописание не с глаголами</vt:lpstr>
      <vt:lpstr>Правописание парных согласных</vt:lpstr>
      <vt:lpstr>Приставка</vt:lpstr>
      <vt:lpstr>Корень</vt:lpstr>
      <vt:lpstr>Суффикс </vt:lpstr>
      <vt:lpstr>Окончание</vt:lpstr>
      <vt:lpstr>Основа слова</vt:lpstr>
      <vt:lpstr>Имя существительное </vt:lpstr>
      <vt:lpstr> Имя прилагательное </vt:lpstr>
      <vt:lpstr>Глагол</vt:lpstr>
      <vt:lpstr> Глаголы - исключения </vt:lpstr>
      <vt:lpstr> -ТСЯ/-ТЬСЯ в глаголах </vt:lpstr>
      <vt:lpstr>   Ударение в личных формах глагола «позвонить» падает на звук И </vt:lpstr>
      <vt:lpstr> Род имён существительных </vt:lpstr>
      <vt:lpstr>  Что такое склонение?  </vt:lpstr>
      <vt:lpstr>Три склонения имён существительных</vt:lpstr>
      <vt:lpstr>Падежи</vt:lpstr>
      <vt:lpstr>Именительный падеж</vt:lpstr>
      <vt:lpstr>Родительный</vt:lpstr>
      <vt:lpstr>Дательный</vt:lpstr>
      <vt:lpstr>Винительный</vt:lpstr>
      <vt:lpstr>Творительный</vt:lpstr>
      <vt:lpstr>Предложный</vt:lpstr>
      <vt:lpstr> Падежные предлоги </vt:lpstr>
      <vt:lpstr>Однородные члены предложения</vt:lpstr>
      <vt:lpstr>Наречие</vt:lpstr>
      <vt:lpstr>Несклоняемые слова</vt:lpstr>
      <vt:lpstr>Надевать и одевать</vt:lpstr>
      <vt:lpstr>Прийти – приду</vt:lpstr>
      <vt:lpstr>Непроизносимые согласные в корне слова</vt:lpstr>
      <vt:lpstr>  Родительный падеж множественного числа существительных «носки»  и «чулки»</vt:lpstr>
      <vt:lpstr>Все согласные глухие в предложении:</vt:lpstr>
      <vt:lpstr>Все согласные звонкие в предложении:</vt:lpstr>
      <vt:lpstr> Буква Ы после Ц в корне слова </vt:lpstr>
      <vt:lpstr>  Родительный падеж множественного числа существительных  «сапоги», «туфли»</vt:lpstr>
      <vt:lpstr>Про двойные согласные</vt:lpstr>
      <vt:lpstr> Чередующиеся гласные в корне слова</vt:lpstr>
      <vt:lpstr> Глагол «ехать» в повелительном наклонении</vt:lpstr>
      <vt:lpstr>  Глагол «класть» употребляется без приставок, а «(по)ложить» – только с приставками.</vt:lpstr>
      <vt:lpstr>    Победю или побежу? Глагол «победить» в будущем времени имеет только сложную форму (одержать победу, стать победителем).    </vt:lpstr>
      <vt:lpstr>  Раздельное и слитное написание что бы/чтобы, то же/тоже, так же/также</vt:lpstr>
      <vt:lpstr>   О или Ё? В ударных суффиксах имен существительных -ОНК-, -ОНОК- (девчонка, юбчонка, галчонок, медвежонок)  пишется буква О.</vt:lpstr>
      <vt:lpstr>  Торты – Шорты: ударение во всех формах обоих слов падает на первый слог.</vt:lpstr>
      <vt:lpstr>Написание слова свЁкла</vt:lpstr>
      <vt:lpstr> Ударение в слове щавель: </vt:lpstr>
      <vt:lpstr>Правописание приставок  на «З», «С»</vt:lpstr>
      <vt:lpstr> Правописание суффиксов  -очк -, -еньк-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</dc:title>
  <dc:creator>User</dc:creator>
  <cp:lastModifiedBy>Хаос</cp:lastModifiedBy>
  <cp:revision>21</cp:revision>
  <dcterms:created xsi:type="dcterms:W3CDTF">2015-05-03T06:58:13Z</dcterms:created>
  <dcterms:modified xsi:type="dcterms:W3CDTF">2017-11-27T19:22:24Z</dcterms:modified>
</cp:coreProperties>
</file>